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87" r:id="rId3"/>
    <p:sldId id="289" r:id="rId4"/>
    <p:sldId id="278" r:id="rId5"/>
    <p:sldId id="279" r:id="rId6"/>
    <p:sldId id="257" r:id="rId7"/>
    <p:sldId id="258" r:id="rId8"/>
    <p:sldId id="260" r:id="rId9"/>
    <p:sldId id="259" r:id="rId10"/>
    <p:sldId id="262" r:id="rId11"/>
    <p:sldId id="263" r:id="rId12"/>
    <p:sldId id="264" r:id="rId13"/>
    <p:sldId id="265" r:id="rId14"/>
    <p:sldId id="266" r:id="rId15"/>
    <p:sldId id="267" r:id="rId16"/>
    <p:sldId id="292" r:id="rId17"/>
    <p:sldId id="268" r:id="rId18"/>
    <p:sldId id="269" r:id="rId19"/>
    <p:sldId id="271" r:id="rId20"/>
    <p:sldId id="270" r:id="rId21"/>
    <p:sldId id="293" r:id="rId22"/>
    <p:sldId id="272" r:id="rId23"/>
    <p:sldId id="273" r:id="rId24"/>
    <p:sldId id="274" r:id="rId25"/>
    <p:sldId id="275" r:id="rId26"/>
    <p:sldId id="276" r:id="rId27"/>
    <p:sldId id="277" r:id="rId28"/>
    <p:sldId id="281" r:id="rId29"/>
    <p:sldId id="280" r:id="rId30"/>
    <p:sldId id="282" r:id="rId31"/>
    <p:sldId id="283" r:id="rId32"/>
    <p:sldId id="284" r:id="rId33"/>
    <p:sldId id="290" r:id="rId34"/>
    <p:sldId id="294" r:id="rId35"/>
    <p:sldId id="295" r:id="rId36"/>
    <p:sldId id="296" r:id="rId37"/>
    <p:sldId id="297" r:id="rId38"/>
    <p:sldId id="291" r:id="rId39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71"/>
    <p:restoredTop sz="94693"/>
  </p:normalViewPr>
  <p:slideViewPr>
    <p:cSldViewPr snapToGrid="0" snapToObjects="1">
      <p:cViewPr varScale="1">
        <p:scale>
          <a:sx n="129" d="100"/>
          <a:sy n="129" d="100"/>
        </p:scale>
        <p:origin x="8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D30CA-0AFA-9044-956E-27FD65FD7B1C}" type="datetimeFigureOut">
              <a:rPr lang="en-VN" smtClean="0"/>
              <a:t>15/03/2023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BC15C-8721-2043-8F38-BB79EA753A7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86416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For the sake of simplicity, I only insert the file name only, and tamper with the file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29858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Get back to ValFmt subroutine, it calls FmtString to get the correct format string, so let's take a look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17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4515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Apart from the first few lines, the rest are just handling the case where format string cannot befound, a default format string will be returned instead.</a:t>
            </a:r>
          </a:p>
          <a:p>
            <a:endParaRPr lang="en-VN" dirty="0"/>
          </a:p>
          <a:p>
            <a:r>
              <a:rPr lang="en-VN" dirty="0"/>
              <a:t>We'll dig deeper what the first lines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18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61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The value passed to FmtStringDef is simply a mapping</a:t>
            </a:r>
          </a:p>
          <a:p>
            <a:endParaRPr lang="en-VN" dirty="0"/>
          </a:p>
          <a:p>
            <a:r>
              <a:rPr lang="en-VN" dirty="0"/>
              <a:t>It basically takes FormatNo from the current cell, use it as the index in Format array of current workbook, and finally take FmtIdx property.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19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31779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Inside FmtStringDef subroutine, it uses iFmtIdx as the key to get the actual format string in the dictionary FormatStr of current workbook.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20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3241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Simply put, all we need to do is perform a proper mapping to pass our command.</a:t>
            </a:r>
          </a:p>
          <a:p>
            <a:endParaRPr lang="en-VN" dirty="0"/>
          </a:p>
          <a:p>
            <a:r>
              <a:rPr lang="en-VN" dirty="0"/>
              <a:t>First, the malicious cell contains the FormatNo</a:t>
            </a:r>
          </a:p>
          <a:p>
            <a:endParaRPr lang="en-VN" dirty="0"/>
          </a:p>
          <a:p>
            <a:r>
              <a:rPr lang="en-VN" dirty="0"/>
              <a:t>Which is the index of malicious format in workbook's Format array</a:t>
            </a:r>
          </a:p>
          <a:p>
            <a:r>
              <a:rPr lang="en-VN" dirty="0"/>
              <a:t>This format item contains a number FmtIdx</a:t>
            </a:r>
          </a:p>
          <a:p>
            <a:endParaRPr lang="en-VN" dirty="0"/>
          </a:p>
          <a:p>
            <a:r>
              <a:rPr lang="en-VN" dirty="0"/>
              <a:t>That is the key pointing to our malicious command, saved inside FormatStr dictionary.</a:t>
            </a:r>
          </a:p>
          <a:p>
            <a:endParaRPr lang="en-VN" dirty="0"/>
          </a:p>
          <a:p>
            <a:r>
              <a:rPr lang="en-VN" dirty="0"/>
              <a:t>That's settled, let's look for ways to inject those values into our malicious excel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21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41084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22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02113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Let's get to the final payload.</a:t>
            </a:r>
          </a:p>
          <a:p>
            <a:endParaRPr lang="en-VN" dirty="0"/>
          </a:p>
          <a:p>
            <a:r>
              <a:rPr lang="en-VN" dirty="0"/>
              <a:t>First, I chose 123 to be the FmtIdx, then inject the command to a new &lt;numfmt&gt; element in this styles.xml file</a:t>
            </a:r>
          </a:p>
          <a:p>
            <a:endParaRPr lang="en-VN" dirty="0"/>
          </a:p>
          <a:p>
            <a:r>
              <a:rPr lang="en-VN" dirty="0"/>
              <a:t>I created another &lt;xf&gt; element to define a new cell format, that points to the malicious format string</a:t>
            </a:r>
          </a:p>
          <a:p>
            <a:endParaRPr lang="en-VN" dirty="0"/>
          </a:p>
          <a:p>
            <a:r>
              <a:rPr lang="en-VN" dirty="0"/>
              <a:t>This &lt;xf&gt; element is the second one, so FormatNo would be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25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81408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Finally, I created a new cell element in sheet1.xml file.</a:t>
            </a:r>
          </a:p>
          <a:p>
            <a:r>
              <a:rPr lang="en-VN" dirty="0"/>
              <a:t>The cell should have date type and formatNo equals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26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44232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You can see that the command ran successfully, so the exploit worked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27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77020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I mentioned before that there are 2 interesting parts, so let's get to the second one: handling merged cells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28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38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Note that formatter class is customizable, which means we can use our own formatter instead of theirs</a:t>
            </a:r>
          </a:p>
          <a:p>
            <a:endParaRPr lang="en-VN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61873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This part basically reads a string defining range of cells to be merged.</a:t>
            </a:r>
          </a:p>
          <a:p>
            <a:endParaRPr lang="en-VN" dirty="0"/>
          </a:p>
          <a:p>
            <a:r>
              <a:rPr lang="en-VN" dirty="0"/>
              <a:t>But it eagerly marks all of those cells as merged by creating lots of entries in a dictionary.</a:t>
            </a:r>
          </a:p>
          <a:p>
            <a:endParaRPr lang="en-VN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29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81601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And even better, there is no limit in those range.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30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89996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So if I added a mergedCell element in this sheet1.xml file, it should allocate over 4.5 GBs dictionary to parse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31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59421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To try with the impact, I created a docker container having only 4GBs RAM.</a:t>
            </a:r>
          </a:p>
          <a:p>
            <a:endParaRPr lang="en-VN" dirty="0"/>
          </a:p>
          <a:p>
            <a:r>
              <a:rPr lang="en-VN" dirty="0"/>
              <a:t>Memory usage sky-rocketed and memory limit is quickly met.</a:t>
            </a:r>
          </a:p>
          <a:p>
            <a:r>
              <a:rPr lang="en-VN" dirty="0"/>
              <a:t>After that, Disk utilization increases to perform swapping.</a:t>
            </a:r>
          </a:p>
          <a:p>
            <a:endParaRPr lang="en-VN" dirty="0"/>
          </a:p>
          <a:p>
            <a:r>
              <a:rPr lang="en-VN" dirty="0"/>
              <a:t>Maybe this parsing crashes the container so it was killed before finishing.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32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40204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And now are some mitigation methods I came up with.</a:t>
            </a:r>
          </a:p>
          <a:p>
            <a:endParaRPr lang="en-VN" dirty="0"/>
          </a:p>
          <a:p>
            <a:r>
              <a:rPr lang="en-VN" dirty="0"/>
              <a:t>For RCE exploit, it's quite trivial because as I mentioned earlier, we can create our own customized formatter, instead of theirs. This will require more work from developers, however.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33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41578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But still, it's feasible, because according to the reference, conditions are just simply numeric comparisons, so a simple switch-case can cover all of it, instead of eval.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34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78218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For XXE exploit, it should've been avoidable.</a:t>
            </a:r>
          </a:p>
          <a:p>
            <a:endParaRPr lang="en-VN" dirty="0"/>
          </a:p>
          <a:p>
            <a:r>
              <a:rPr lang="en-VN" dirty="0"/>
              <a:t>ParseXLSX uses Twig to read xml files, and they do provide a method to block XXE injection, but they didn't include in their option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35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46615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So, the only way to avoid this is to patch the library locally, or requesting changes from the authors.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36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17017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Out-of-memory attacks is the same as XXE, this cannot be customized.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37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05165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There are many parts, but only 2 are quite interesting.</a:t>
            </a:r>
          </a:p>
          <a:p>
            <a:r>
              <a:rPr lang="en-VN" dirty="0"/>
              <a:t>I'll go through the data handling for each cell first, because it's the place causes most impact.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10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4717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11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79876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I'll skip this first part, since it doesn't affect our attack vector</a:t>
            </a:r>
          </a:p>
          <a:p>
            <a:endParaRPr lang="en-VN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12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28066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Because of this, we wouldn't want our data type to be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13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02081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We just need to make sure the value of the cell is a valid number</a:t>
            </a:r>
          </a:p>
          <a:p>
            <a:endParaRPr lang="en-VN" dirty="0"/>
          </a:p>
          <a:p>
            <a:r>
              <a:rPr lang="en-VN" dirty="0"/>
              <a:t>So, what we wanted is to inject a shell command into the condition part of this format string.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14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82652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15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98068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BC15C-8721-2043-8F38-BB79EA753A74}" type="slidenum">
              <a:rPr lang="en-VN" smtClean="0"/>
              <a:t>16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66045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45101-0654-E290-276B-336C31351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E4D64F-53EC-AD1C-5B20-1E57BE5E5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77A77-623B-3D63-2774-9330E843F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7AA9-E911-9740-A927-59026585DB96}" type="datetimeFigureOut">
              <a:rPr lang="en-VN" smtClean="0"/>
              <a:t>15/03/2023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43453-7C24-31D5-5E94-C40D17E1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F272-294E-5C32-5D73-5381B426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3D964-248F-3E4E-8350-7CD4E13459C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88505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7C1C8-F3F4-8F9B-2D13-67E18B82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B397E-EF6C-A0EC-8A60-838029AA0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74F29-5B4F-D39C-D5D7-C4EA9E285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7AA9-E911-9740-A927-59026585DB96}" type="datetimeFigureOut">
              <a:rPr lang="en-VN" smtClean="0"/>
              <a:t>15/03/2023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7DFC1-8072-8D88-6C28-C34E30B31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6377C-2E97-F5DB-5822-5E9CAA75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3D964-248F-3E4E-8350-7CD4E13459C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89566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2CAA51-761F-375F-8529-2506EC19FF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84650-F976-1B57-67E5-FDFE901F1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51DE8-382F-56CC-14DF-447F24FB3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7AA9-E911-9740-A927-59026585DB96}" type="datetimeFigureOut">
              <a:rPr lang="en-VN" smtClean="0"/>
              <a:t>15/03/2023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33C80-F35A-D2BE-C383-E1C920BC9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0C695-4CDB-B8FE-E2C4-3EA212B5D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3D964-248F-3E4E-8350-7CD4E13459C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0026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956E-47E1-72EF-DEB8-51887DE77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DA04D-10EE-EC91-10A5-FAF94F758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59FD0-2C9D-8EE0-39B3-68E45D236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7AA9-E911-9740-A927-59026585DB96}" type="datetimeFigureOut">
              <a:rPr lang="en-VN" smtClean="0"/>
              <a:t>15/03/2023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19045-300B-6DCF-B799-B2D9310F5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0B2C-1741-AD41-2E82-BB5DDF33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3D964-248F-3E4E-8350-7CD4E13459C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3334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1F842-6D3D-9B7C-4CC8-2787CCCE3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1F1F1-5F58-21AD-1173-B82B244EF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E1E23-F2D2-EADA-69B2-643AFD23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7AA9-E911-9740-A927-59026585DB96}" type="datetimeFigureOut">
              <a:rPr lang="en-VN" smtClean="0"/>
              <a:t>15/03/2023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EA9E5-BC16-2DA4-8CBE-080A5EAC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ABE33-41C0-3C68-BD63-C7F6A6B4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3D964-248F-3E4E-8350-7CD4E13459C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70387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840C-5000-83B1-524C-4FA7F11D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5374E-6A7A-B9B0-1222-C4CF69440F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F3948-BEDA-8E5D-1E64-AAB5958F6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3728F-A5E0-5005-84B3-5B877F714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7AA9-E911-9740-A927-59026585DB96}" type="datetimeFigureOut">
              <a:rPr lang="en-VN" smtClean="0"/>
              <a:t>15/03/2023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2882C-66B5-D2CE-C704-910A09755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84981-8A7D-B9A2-992D-92214F72C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3D964-248F-3E4E-8350-7CD4E13459C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74201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CFE2-CAF9-4A2A-1B5D-38583A684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AD53D-E41A-EBD4-7D4C-9AD90A8C7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4393C-115B-DAE7-DCD9-6993C8AC0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5C5A7-9EEA-7F7C-8463-9CA2A3BC7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F29A7C-1952-4A36-F97A-4D9BE3D6F5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BACAF0-066E-26F1-297B-96ED20DB8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7AA9-E911-9740-A927-59026585DB96}" type="datetimeFigureOut">
              <a:rPr lang="en-VN" smtClean="0"/>
              <a:t>15/03/2023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78C920-9A7E-7F6E-C708-04F1A572D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9FE06B-4CB8-6CBA-3EE4-695F6DFC6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3D964-248F-3E4E-8350-7CD4E13459C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6537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132F6-3899-14CD-D1A9-A0CF93CD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2F2B4B-026A-7400-9FE1-EC8CAF886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7AA9-E911-9740-A927-59026585DB96}" type="datetimeFigureOut">
              <a:rPr lang="en-VN" smtClean="0"/>
              <a:t>15/03/2023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5E2B6-A6AF-AC30-3934-809C13D4E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907DA0-7B1B-7135-17D3-F906AA21A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3D964-248F-3E4E-8350-7CD4E13459C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2214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7D950-7882-6856-2F6A-9BB11C5A8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7AA9-E911-9740-A927-59026585DB96}" type="datetimeFigureOut">
              <a:rPr lang="en-VN" smtClean="0"/>
              <a:t>15/03/2023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91E8D2-269F-C35B-F483-0B6A28059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BDF80-3C76-9207-0F4A-22007E94B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3D964-248F-3E4E-8350-7CD4E13459C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6214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FF0D-4D8F-8D44-B1A2-802221F25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933EC-54C8-5CEA-75E2-531187ADC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0AC3A-B30C-1281-EE6B-7B2CB461C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04E33-01A6-95FF-3AB8-8ED0143BD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7AA9-E911-9740-A927-59026585DB96}" type="datetimeFigureOut">
              <a:rPr lang="en-VN" smtClean="0"/>
              <a:t>15/03/2023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DA139-17CF-1772-192D-A55550EEC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24F53-BA27-9456-3E90-E0D382955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3D964-248F-3E4E-8350-7CD4E13459C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90559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B14BA-4CF9-4D24-0471-F5AF10C24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EA1B55-4D80-DFD1-85CD-8BA9B91A0C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38ACC-2515-FD41-62D0-1A3C592B1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0AAC6-0A24-AD21-2CA6-0F7D82D52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7AA9-E911-9740-A927-59026585DB96}" type="datetimeFigureOut">
              <a:rPr lang="en-VN" smtClean="0"/>
              <a:t>15/03/2023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63634-1C93-9B04-3B9A-DC1FFD7B9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88E13-484D-FB89-0486-628D9A8F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3D964-248F-3E4E-8350-7CD4E13459C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4058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ED8EAF-365D-ED95-F613-5EC379F6B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82349-9256-DD9B-65F2-9B50DBAB5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0C2DD-DD80-FF1B-6A5F-63DE3F2D59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77AA9-E911-9740-A927-59026585DB96}" type="datetimeFigureOut">
              <a:rPr lang="en-VN" smtClean="0"/>
              <a:t>15/03/2023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35343-7BC6-FDF5-6BF2-DD9BA5C55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CB5ED-5A52-73C3-083D-CC95FC3DA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3D964-248F-3E4E-8350-7CD4E13459C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08452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internal.com/sth/STHSTH-1234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B417A-6009-EAE9-0CF7-DB42CF4067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VN" dirty="0"/>
              <a:t>Zero-day vulnerabilities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592FF-4494-C58E-BB3F-F8D7A3A1DA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VN" dirty="0"/>
              <a:t>In Perl’s library ParseXLSX</a:t>
            </a:r>
          </a:p>
        </p:txBody>
      </p:sp>
    </p:spTree>
    <p:extLst>
      <p:ext uri="{BB962C8B-B14F-4D97-AF65-F5344CB8AC3E}">
        <p14:creationId xmlns:p14="http://schemas.microsoft.com/office/powerpoint/2010/main" val="1553343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6386B-D6F6-9CD3-27D1-0A6F938E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Analyze </a:t>
            </a:r>
            <a:r>
              <a:rPr lang="en-US" kern="12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_</a:t>
            </a:r>
            <a:r>
              <a:rPr lang="en-US" kern="1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parse_sheet</a:t>
            </a:r>
            <a:r>
              <a:rPr lang="en-US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 flow </a:t>
            </a:r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B9DB2D-B90A-64BB-1F88-766B8DF3A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2746"/>
            <a:ext cx="5780719" cy="4815536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B9F7BD49-8446-280D-CCBE-7F0DD7DC87DF}"/>
              </a:ext>
            </a:extLst>
          </p:cNvPr>
          <p:cNvSpPr/>
          <p:nvPr/>
        </p:nvSpPr>
        <p:spPr>
          <a:xfrm>
            <a:off x="4562476" y="2148032"/>
            <a:ext cx="2232920" cy="91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2E64073-E072-33BD-E9C0-CEECE117ADCE}"/>
              </a:ext>
            </a:extLst>
          </p:cNvPr>
          <p:cNvSpPr/>
          <p:nvPr/>
        </p:nvSpPr>
        <p:spPr>
          <a:xfrm>
            <a:off x="4784725" y="2501524"/>
            <a:ext cx="2010669" cy="91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DE9B83E-603B-3C96-E160-8270B2548A21}"/>
              </a:ext>
            </a:extLst>
          </p:cNvPr>
          <p:cNvSpPr/>
          <p:nvPr/>
        </p:nvSpPr>
        <p:spPr>
          <a:xfrm>
            <a:off x="4692650" y="2855016"/>
            <a:ext cx="2102744" cy="91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98F44A2-9957-A392-A4D8-4D543633D3BC}"/>
              </a:ext>
            </a:extLst>
          </p:cNvPr>
          <p:cNvSpPr/>
          <p:nvPr/>
        </p:nvSpPr>
        <p:spPr>
          <a:xfrm>
            <a:off x="4524375" y="3208508"/>
            <a:ext cx="2271019" cy="91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EC8E8AB-8362-AD79-33E5-60045A133FAB}"/>
              </a:ext>
            </a:extLst>
          </p:cNvPr>
          <p:cNvSpPr/>
          <p:nvPr/>
        </p:nvSpPr>
        <p:spPr>
          <a:xfrm>
            <a:off x="5600700" y="3562000"/>
            <a:ext cx="1194694" cy="91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B7AAF26-8B50-8B6F-4AB6-5201E3FFA560}"/>
              </a:ext>
            </a:extLst>
          </p:cNvPr>
          <p:cNvSpPr/>
          <p:nvPr/>
        </p:nvSpPr>
        <p:spPr>
          <a:xfrm>
            <a:off x="4848225" y="3915492"/>
            <a:ext cx="1947169" cy="91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FB04F44-B3AE-ACD6-D358-C608FB5047C3}"/>
              </a:ext>
            </a:extLst>
          </p:cNvPr>
          <p:cNvSpPr/>
          <p:nvPr/>
        </p:nvSpPr>
        <p:spPr>
          <a:xfrm>
            <a:off x="4044951" y="4268984"/>
            <a:ext cx="2750444" cy="91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975D5C3-045F-256E-97D0-2B8698623AA9}"/>
              </a:ext>
            </a:extLst>
          </p:cNvPr>
          <p:cNvSpPr/>
          <p:nvPr/>
        </p:nvSpPr>
        <p:spPr>
          <a:xfrm>
            <a:off x="4524375" y="4622476"/>
            <a:ext cx="2271019" cy="91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F99ED0C-06A7-8C19-3E01-B289AF613625}"/>
              </a:ext>
            </a:extLst>
          </p:cNvPr>
          <p:cNvSpPr/>
          <p:nvPr/>
        </p:nvSpPr>
        <p:spPr>
          <a:xfrm>
            <a:off x="5273675" y="4975968"/>
            <a:ext cx="1521719" cy="91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07E6466-D4F3-011E-304A-059537B40D8B}"/>
              </a:ext>
            </a:extLst>
          </p:cNvPr>
          <p:cNvSpPr/>
          <p:nvPr/>
        </p:nvSpPr>
        <p:spPr>
          <a:xfrm>
            <a:off x="5029200" y="5329460"/>
            <a:ext cx="1766194" cy="91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951F50-050E-0214-9CF6-5B5AED7F7944}"/>
              </a:ext>
            </a:extLst>
          </p:cNvPr>
          <p:cNvSpPr txBox="1"/>
          <p:nvPr/>
        </p:nvSpPr>
        <p:spPr>
          <a:xfrm>
            <a:off x="6940800" y="2024544"/>
            <a:ext cx="3057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Sheet size (min/max width/height)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610E6D-14B4-5C67-C0C8-EEE4981F160D}"/>
              </a:ext>
            </a:extLst>
          </p:cNvPr>
          <p:cNvSpPr txBox="1"/>
          <p:nvPr/>
        </p:nvSpPr>
        <p:spPr>
          <a:xfrm>
            <a:off x="6940800" y="2378513"/>
            <a:ext cx="1909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Header/footer 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54A18-986E-134D-8AB9-E8EDBD434363}"/>
              </a:ext>
            </a:extLst>
          </p:cNvPr>
          <p:cNvSpPr txBox="1"/>
          <p:nvPr/>
        </p:nvSpPr>
        <p:spPr>
          <a:xfrm>
            <a:off x="6940800" y="2732482"/>
            <a:ext cx="1366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Sheet margins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B9B930-8012-EBE3-CB5E-1625CC320E13}"/>
              </a:ext>
            </a:extLst>
          </p:cNvPr>
          <p:cNvSpPr txBox="1"/>
          <p:nvPr/>
        </p:nvSpPr>
        <p:spPr>
          <a:xfrm>
            <a:off x="6940800" y="3086451"/>
            <a:ext cx="3285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Save some configs for printing sheet?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809514-9389-AE68-D6BE-3365EA9C22A4}"/>
              </a:ext>
            </a:extLst>
          </p:cNvPr>
          <p:cNvSpPr txBox="1"/>
          <p:nvPr/>
        </p:nvSpPr>
        <p:spPr>
          <a:xfrm>
            <a:off x="6940800" y="3440420"/>
            <a:ext cx="1949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Handles merged cells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DF518C-5E78-2E08-E7BB-833EB98683E0}"/>
              </a:ext>
            </a:extLst>
          </p:cNvPr>
          <p:cNvSpPr txBox="1"/>
          <p:nvPr/>
        </p:nvSpPr>
        <p:spPr>
          <a:xfrm>
            <a:off x="6940800" y="3794389"/>
            <a:ext cx="2512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Settings for rows &amp; columns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EE3DEF-B325-3C3A-A518-7697C2C3B52B}"/>
              </a:ext>
            </a:extLst>
          </p:cNvPr>
          <p:cNvSpPr txBox="1"/>
          <p:nvPr/>
        </p:nvSpPr>
        <p:spPr>
          <a:xfrm>
            <a:off x="6940800" y="4148358"/>
            <a:ext cx="3906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Settings for each column (hidden, styles, etc)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B629E-2E40-B0DF-A1B9-C383BBDCF8E2}"/>
              </a:ext>
            </a:extLst>
          </p:cNvPr>
          <p:cNvSpPr txBox="1"/>
          <p:nvPr/>
        </p:nvSpPr>
        <p:spPr>
          <a:xfrm>
            <a:off x="6940800" y="4502327"/>
            <a:ext cx="1944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Current cell selection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70B7DA-F05F-3297-2A75-DC312390A98A}"/>
              </a:ext>
            </a:extLst>
          </p:cNvPr>
          <p:cNvSpPr txBox="1"/>
          <p:nvPr/>
        </p:nvSpPr>
        <p:spPr>
          <a:xfrm>
            <a:off x="6940800" y="4856296"/>
            <a:ext cx="1576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Self explanatory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20DE9C-C27B-9831-8638-C652057B3ECC}"/>
              </a:ext>
            </a:extLst>
          </p:cNvPr>
          <p:cNvSpPr txBox="1"/>
          <p:nvPr/>
        </p:nvSpPr>
        <p:spPr>
          <a:xfrm>
            <a:off x="6940800" y="5210265"/>
            <a:ext cx="2638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Data for each cell in each row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80BD7039-D711-6CA1-D8B6-9DECC847FF7A}"/>
              </a:ext>
            </a:extLst>
          </p:cNvPr>
          <p:cNvSpPr/>
          <p:nvPr/>
        </p:nvSpPr>
        <p:spPr>
          <a:xfrm>
            <a:off x="6940800" y="3425005"/>
            <a:ext cx="1944956" cy="3693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AD49F281-FF8E-B9E1-CE34-5B249B530A86}"/>
              </a:ext>
            </a:extLst>
          </p:cNvPr>
          <p:cNvSpPr/>
          <p:nvPr/>
        </p:nvSpPr>
        <p:spPr>
          <a:xfrm>
            <a:off x="6940799" y="5210265"/>
            <a:ext cx="2638799" cy="3693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62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6386B-D6F6-9CD3-27D1-0A6F938E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How it reads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cell data</a:t>
            </a:r>
            <a:endParaRPr lang="en-VN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9224DB3-59AE-12C4-E5BB-217C2C263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359" y="0"/>
            <a:ext cx="4727642" cy="6858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56E115C-3750-0F7D-98D8-945F8C71A226}"/>
              </a:ext>
            </a:extLst>
          </p:cNvPr>
          <p:cNvSpPr txBox="1"/>
          <p:nvPr/>
        </p:nvSpPr>
        <p:spPr>
          <a:xfrm>
            <a:off x="838200" y="1690688"/>
            <a:ext cx="60971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2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$cell</a:t>
            </a:r>
            <a:r>
              <a:rPr lang="en-US" dirty="0"/>
              <a:t> : current cell object</a:t>
            </a:r>
          </a:p>
          <a:p>
            <a:endParaRPr lang="en-US" dirty="0"/>
          </a:p>
          <a:p>
            <a:r>
              <a:rPr lang="en-US" dirty="0"/>
              <a:t>This block performs type checking and applies type casting accordingly.</a:t>
            </a:r>
          </a:p>
          <a:p>
            <a:r>
              <a:rPr lang="en-US" dirty="0"/>
              <a:t>Also maps type characters into a string </a:t>
            </a:r>
            <a:r>
              <a:rPr lang="en-US" sz="1800" kern="12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$</a:t>
            </a:r>
            <a:r>
              <a:rPr lang="en-US" sz="1800" kern="1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long_type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41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6386B-D6F6-9CD3-27D1-0A6F938E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How it reads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cell data</a:t>
            </a:r>
            <a:endParaRPr lang="en-V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6E115C-3750-0F7D-98D8-945F8C71A226}"/>
              </a:ext>
            </a:extLst>
          </p:cNvPr>
          <p:cNvSpPr txBox="1"/>
          <p:nvPr/>
        </p:nvSpPr>
        <p:spPr>
          <a:xfrm>
            <a:off x="7007520" y="1959460"/>
            <a:ext cx="4650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Maps format id attribute to its corresponding format string (default or </a:t>
            </a:r>
            <a:r>
              <a:rPr lang="en-US" i="1" dirty="0"/>
              <a:t>custom</a:t>
            </a:r>
            <a:r>
              <a:rPr lang="en-US" dirty="0"/>
              <a:t>)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0438364-9B1B-26E5-298D-E974F803F692}"/>
              </a:ext>
            </a:extLst>
          </p:cNvPr>
          <p:cNvSpPr/>
          <p:nvPr/>
        </p:nvSpPr>
        <p:spPr>
          <a:xfrm rot="10800000">
            <a:off x="3721040" y="4372983"/>
            <a:ext cx="808382" cy="91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8C8AC2D-FC5A-C224-5DE7-84964DA1A98D}"/>
              </a:ext>
            </a:extLst>
          </p:cNvPr>
          <p:cNvSpPr/>
          <p:nvPr/>
        </p:nvSpPr>
        <p:spPr>
          <a:xfrm rot="10800000">
            <a:off x="3721039" y="3755866"/>
            <a:ext cx="808382" cy="91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8149F-0BBC-7A56-F9D3-F09B1C9BC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77" y="1411966"/>
            <a:ext cx="5584722" cy="4870958"/>
          </a:xfrm>
          <a:prstGeom prst="rect">
            <a:avLst/>
          </a:prstGeom>
        </p:spPr>
      </p:pic>
      <p:sp>
        <p:nvSpPr>
          <p:cNvPr id="4" name="Right Bracket 3">
            <a:extLst>
              <a:ext uri="{FF2B5EF4-FFF2-40B4-BE49-F238E27FC236}">
                <a16:creationId xmlns:a16="http://schemas.microsoft.com/office/drawing/2014/main" id="{DC7B34D3-E464-74B6-F9D0-003E10107F40}"/>
              </a:ext>
            </a:extLst>
          </p:cNvPr>
          <p:cNvSpPr/>
          <p:nvPr/>
        </p:nvSpPr>
        <p:spPr>
          <a:xfrm>
            <a:off x="6690057" y="1552229"/>
            <a:ext cx="140805" cy="1460794"/>
          </a:xfrm>
          <a:prstGeom prst="righ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1506B542-1B89-1270-C50C-D58FEEAA7E06}"/>
              </a:ext>
            </a:extLst>
          </p:cNvPr>
          <p:cNvSpPr/>
          <p:nvPr/>
        </p:nvSpPr>
        <p:spPr>
          <a:xfrm>
            <a:off x="6690057" y="3343857"/>
            <a:ext cx="140805" cy="2292067"/>
          </a:xfrm>
          <a:prstGeom prst="righ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9AE88F-D40D-D7B5-70BA-044653CA4E63}"/>
              </a:ext>
            </a:extLst>
          </p:cNvPr>
          <p:cNvSpPr txBox="1"/>
          <p:nvPr/>
        </p:nvSpPr>
        <p:spPr>
          <a:xfrm>
            <a:off x="7007520" y="4279896"/>
            <a:ext cx="4650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Initialize another cell object, calls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ValFmt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548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" grpId="0" animBg="1"/>
      <p:bldP spid="5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F18E52-BEE7-3888-F8C0-383FC486A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9460"/>
            <a:ext cx="5784668" cy="3787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36386B-D6F6-9CD3-27D1-0A6F938E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How it formats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cell data - </a:t>
            </a:r>
            <a:r>
              <a:rPr lang="en-US" kern="1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ValFmt</a:t>
            </a:r>
            <a:r>
              <a:rPr lang="en-US" dirty="0"/>
              <a:t> </a:t>
            </a:r>
            <a:endParaRPr lang="en-V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6E115C-3750-0F7D-98D8-945F8C71A226}"/>
              </a:ext>
            </a:extLst>
          </p:cNvPr>
          <p:cNvSpPr txBox="1"/>
          <p:nvPr/>
        </p:nvSpPr>
        <p:spPr>
          <a:xfrm>
            <a:off x="7007520" y="3334221"/>
            <a:ext cx="36311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type is text, perform null checks and encode in utf-8</a:t>
            </a:r>
          </a:p>
          <a:p>
            <a:r>
              <a:rPr lang="en-US" i="1" dirty="0"/>
              <a:t>Ignore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9AE88F-D40D-D7B5-70BA-044653CA4E63}"/>
              </a:ext>
            </a:extLst>
          </p:cNvPr>
          <p:cNvSpPr txBox="1"/>
          <p:nvPr/>
        </p:nvSpPr>
        <p:spPr>
          <a:xfrm>
            <a:off x="7007521" y="4521426"/>
            <a:ext cx="3859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Else, </a:t>
            </a:r>
            <a:r>
              <a:rPr lang="en-US" i="1" dirty="0"/>
              <a:t>grab its format string </a:t>
            </a:r>
            <a:r>
              <a:rPr lang="en-US" dirty="0"/>
              <a:t>and call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ExcelFmt</a:t>
            </a:r>
            <a:r>
              <a:rPr lang="en-US" dirty="0"/>
              <a:t> </a:t>
            </a:r>
          </a:p>
          <a:p>
            <a:r>
              <a:rPr lang="en-US" sz="1800" i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Where the fun begins</a:t>
            </a:r>
            <a:endParaRPr lang="en-US" i="1" dirty="0"/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DC7B34D3-E464-74B6-F9D0-003E10107F40}"/>
              </a:ext>
            </a:extLst>
          </p:cNvPr>
          <p:cNvSpPr/>
          <p:nvPr/>
        </p:nvSpPr>
        <p:spPr>
          <a:xfrm>
            <a:off x="6720068" y="3205345"/>
            <a:ext cx="140805" cy="1181082"/>
          </a:xfrm>
          <a:prstGeom prst="righ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8" name="Right Bracket 7">
            <a:extLst>
              <a:ext uri="{FF2B5EF4-FFF2-40B4-BE49-F238E27FC236}">
                <a16:creationId xmlns:a16="http://schemas.microsoft.com/office/drawing/2014/main" id="{8E5776A6-F38A-30D0-6D94-3FB3C92896E4}"/>
              </a:ext>
            </a:extLst>
          </p:cNvPr>
          <p:cNvSpPr/>
          <p:nvPr/>
        </p:nvSpPr>
        <p:spPr>
          <a:xfrm>
            <a:off x="6720067" y="4527263"/>
            <a:ext cx="140805" cy="911657"/>
          </a:xfrm>
          <a:prstGeom prst="righ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>
              <a:ln w="127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5546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6" grpId="0"/>
      <p:bldP spid="4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67E67-021D-ED36-A660-4E5A3CE50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How it formats cell data –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Excel</a:t>
            </a:r>
            <a:r>
              <a:rPr lang="en-US" kern="1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Fmt</a:t>
            </a:r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91B25-3B77-1130-EA8D-EBE1316F7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07644"/>
            <a:ext cx="6042102" cy="734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F5BF7-7F4D-2570-95C0-96C2D2E95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599" y="4196958"/>
            <a:ext cx="5064703" cy="1095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F1492C-AD1C-AEE2-AACC-4622BD5A7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036" y="3026475"/>
            <a:ext cx="5874266" cy="1085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ABA2D0-17CF-72B6-8B22-7F1DE2DB66BF}"/>
              </a:ext>
            </a:extLst>
          </p:cNvPr>
          <p:cNvSpPr txBox="1"/>
          <p:nvPr/>
        </p:nvSpPr>
        <p:spPr>
          <a:xfrm>
            <a:off x="7288159" y="2224455"/>
            <a:ext cx="40656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the cell value (</a:t>
            </a:r>
            <a:r>
              <a:rPr lang="en-US" sz="1800" kern="12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$number</a:t>
            </a:r>
            <a:r>
              <a:rPr lang="en-US" dirty="0"/>
              <a:t>) doesn’t follow (scientific) number format, early stopped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7FC5E-BCF9-9687-1291-AC8CC4AC6D86}"/>
              </a:ext>
            </a:extLst>
          </p:cNvPr>
          <p:cNvSpPr txBox="1"/>
          <p:nvPr/>
        </p:nvSpPr>
        <p:spPr>
          <a:xfrm>
            <a:off x="7320172" y="3064165"/>
            <a:ext cx="40656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the format string follows conditional format string “format”, takes the condition…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BA554-1B3F-BE2B-CF47-26C7D42FA240}"/>
              </a:ext>
            </a:extLst>
          </p:cNvPr>
          <p:cNvSpPr txBox="1"/>
          <p:nvPr/>
        </p:nvSpPr>
        <p:spPr>
          <a:xfrm>
            <a:off x="7320172" y="4560227"/>
            <a:ext cx="4065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... and put in </a:t>
            </a:r>
            <a:r>
              <a:rPr lang="en-US" sz="1800" kern="12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eval</a:t>
            </a:r>
            <a:r>
              <a:rPr lang="en-US" dirty="0"/>
              <a:t> </a:t>
            </a:r>
            <a:r>
              <a:rPr lang="en-US" altLang="ja-JP" dirty="0"/>
              <a:t>¯\_(</a:t>
            </a:r>
            <a:r>
              <a:rPr lang="ja-JP" altLang="en-US"/>
              <a:t>ツ</a:t>
            </a:r>
            <a:r>
              <a:rPr lang="en-US" altLang="ja-JP" dirty="0"/>
              <a:t>)_/¯</a:t>
            </a:r>
          </a:p>
        </p:txBody>
      </p:sp>
    </p:spTree>
    <p:extLst>
      <p:ext uri="{BB962C8B-B14F-4D97-AF65-F5344CB8AC3E}">
        <p14:creationId xmlns:p14="http://schemas.microsoft.com/office/powerpoint/2010/main" val="12811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43C89-B9E4-8421-36BA-77CC1FF8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Attack vector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BD02BFE-DBD1-68FE-2A6B-6D8C7E99CD35}"/>
              </a:ext>
            </a:extLst>
          </p:cNvPr>
          <p:cNvSpPr/>
          <p:nvPr/>
        </p:nvSpPr>
        <p:spPr>
          <a:xfrm>
            <a:off x="838200" y="2437820"/>
            <a:ext cx="2841702" cy="63562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tx1"/>
                </a:solidFill>
              </a:rPr>
              <a:t>Payload is injected </a:t>
            </a:r>
          </a:p>
          <a:p>
            <a:pPr algn="ctr"/>
            <a:r>
              <a:rPr lang="en-VN" dirty="0">
                <a:solidFill>
                  <a:schemeClr val="tx1"/>
                </a:solidFill>
              </a:rPr>
              <a:t>in .xml file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3B4F06C-D879-2854-607F-FC175B6112D8}"/>
              </a:ext>
            </a:extLst>
          </p:cNvPr>
          <p:cNvSpPr/>
          <p:nvPr/>
        </p:nvSpPr>
        <p:spPr>
          <a:xfrm>
            <a:off x="4675149" y="2437820"/>
            <a:ext cx="2841702" cy="63562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tx1"/>
                </a:solidFill>
              </a:rPr>
              <a:t>Unzip .xlsx file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EB31A4-5697-10B6-30D9-02D6E160583A}"/>
              </a:ext>
            </a:extLst>
          </p:cNvPr>
          <p:cNvSpPr/>
          <p:nvPr/>
        </p:nvSpPr>
        <p:spPr>
          <a:xfrm>
            <a:off x="8512098" y="2207071"/>
            <a:ext cx="2841702" cy="109711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tx1"/>
                </a:solidFill>
              </a:rPr>
              <a:t>Extract format strings</a:t>
            </a:r>
          </a:p>
          <a:p>
            <a:pPr algn="ctr"/>
            <a:r>
              <a:rPr lang="en-VN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VN" dirty="0">
                <a:solidFill>
                  <a:schemeClr val="tx1"/>
                </a:solidFill>
              </a:rPr>
              <a:t>Extract cell formats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5136F-6243-90B2-6896-0B31E18CC23E}"/>
              </a:ext>
            </a:extLst>
          </p:cNvPr>
          <p:cNvSpPr/>
          <p:nvPr/>
        </p:nvSpPr>
        <p:spPr>
          <a:xfrm>
            <a:off x="8512098" y="4237467"/>
            <a:ext cx="2841702" cy="63562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tx1"/>
                </a:solidFill>
              </a:rPr>
              <a:t>Setup malicious cell to be Date type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8F3845E-79C6-200E-36EF-49D2FA6F5072}"/>
              </a:ext>
            </a:extLst>
          </p:cNvPr>
          <p:cNvSpPr/>
          <p:nvPr/>
        </p:nvSpPr>
        <p:spPr>
          <a:xfrm>
            <a:off x="4675149" y="4237467"/>
            <a:ext cx="2841702" cy="63562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tx1"/>
                </a:solidFill>
              </a:rPr>
              <a:t>Get correct format string for ValFmt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5395133-97A4-FCCA-1373-09AED1C0ADDD}"/>
              </a:ext>
            </a:extLst>
          </p:cNvPr>
          <p:cNvSpPr/>
          <p:nvPr/>
        </p:nvSpPr>
        <p:spPr>
          <a:xfrm>
            <a:off x="838200" y="4237467"/>
            <a:ext cx="2841702" cy="63562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tx1"/>
                </a:solidFill>
              </a:rPr>
              <a:t>Eval payload in the condition part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DA132A-FEEF-D56F-02C7-158BB277DE7C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679902" y="2755630"/>
            <a:ext cx="995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840CC8-AE9A-2706-DE0B-7BCE8F07C5F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516851" y="2755630"/>
            <a:ext cx="995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0D11D7-17CF-F014-C690-B28EFFAD0098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932949" y="3304188"/>
            <a:ext cx="0" cy="933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20CC1E-655A-90E8-8FD3-CCDD5D7043C8}"/>
              </a:ext>
            </a:extLst>
          </p:cNvPr>
          <p:cNvCxnSpPr>
            <a:stCxn id="8" idx="1"/>
            <a:endCxn id="9" idx="3"/>
          </p:cNvCxnSpPr>
          <p:nvPr/>
        </p:nvCxnSpPr>
        <p:spPr>
          <a:xfrm flipH="1">
            <a:off x="7516851" y="4555277"/>
            <a:ext cx="995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EC7CED-79F9-D2D0-D0C6-9838DA35484E}"/>
              </a:ext>
            </a:extLst>
          </p:cNvPr>
          <p:cNvCxnSpPr>
            <a:stCxn id="9" idx="1"/>
            <a:endCxn id="10" idx="3"/>
          </p:cNvCxnSpPr>
          <p:nvPr/>
        </p:nvCxnSpPr>
        <p:spPr>
          <a:xfrm flipH="1">
            <a:off x="3679902" y="4555277"/>
            <a:ext cx="995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783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67E67-021D-ED36-A660-4E5A3CE50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Why Date type?</a:t>
            </a:r>
            <a:endParaRPr lang="en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15D82-09D1-F132-FDE9-6D4F358EE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359" y="0"/>
            <a:ext cx="4727642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5B440D-DC79-EB45-16E2-84DAD9DE35A9}"/>
              </a:ext>
            </a:extLst>
          </p:cNvPr>
          <p:cNvSpPr txBox="1"/>
          <p:nvPr/>
        </p:nvSpPr>
        <p:spPr>
          <a:xfrm>
            <a:off x="838200" y="2201564"/>
            <a:ext cx="6097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There are only 2 types apart from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Text</a:t>
            </a:r>
            <a:r>
              <a:rPr lang="en-US" dirty="0"/>
              <a:t>: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Date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Numeric</a:t>
            </a:r>
          </a:p>
          <a:p>
            <a:r>
              <a:rPr lang="en-US" dirty="0"/>
              <a:t>But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val</a:t>
            </a:r>
            <a:r>
              <a:rPr lang="en-US" dirty="0"/>
              <a:t> is casted into a number for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Numeric</a:t>
            </a:r>
            <a:r>
              <a:rPr lang="en-US" dirty="0"/>
              <a:t>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C06D65-046A-EEEE-06ED-7C0207696E79}"/>
              </a:ext>
            </a:extLst>
          </p:cNvPr>
          <p:cNvSpPr txBox="1"/>
          <p:nvPr/>
        </p:nvSpPr>
        <p:spPr>
          <a:xfrm>
            <a:off x="838200" y="3687091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…so the only option left is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136CCF-5585-66F4-F005-86EF2F434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311" y="2994443"/>
            <a:ext cx="26035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45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7BAE-7D86-156B-5BBB-8689AB3A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Where’s </a:t>
            </a:r>
            <a:r>
              <a:rPr lang="en-VN" strike="sngStrike" dirty="0"/>
              <a:t>Perry</a:t>
            </a:r>
            <a:r>
              <a:rPr lang="en-VN" dirty="0"/>
              <a:t> format string?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CB1DC-1204-A4AB-4FED-701FDD56B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715" y="1486936"/>
            <a:ext cx="4826085" cy="5005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71EB56-B6C8-2070-EE2A-887B704FF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86936"/>
            <a:ext cx="5021088" cy="328752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DA71099-0454-1C4C-9E91-0EF0C1A07FBA}"/>
              </a:ext>
            </a:extLst>
          </p:cNvPr>
          <p:cNvSpPr/>
          <p:nvPr/>
        </p:nvSpPr>
        <p:spPr>
          <a:xfrm>
            <a:off x="2632113" y="4016316"/>
            <a:ext cx="689516" cy="226369"/>
          </a:xfrm>
          <a:prstGeom prst="round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12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7BAE-7D86-156B-5BBB-8689AB3A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Where’s </a:t>
            </a:r>
            <a:r>
              <a:rPr lang="en-VN" strike="sngStrike" dirty="0"/>
              <a:t>Perry</a:t>
            </a:r>
            <a:r>
              <a:rPr lang="en-VN" dirty="0"/>
              <a:t> format string?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CB1DC-1204-A4AB-4FED-701FDD56B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715" y="1486936"/>
            <a:ext cx="4826085" cy="5005939"/>
          </a:xfrm>
          <a:prstGeom prst="rect">
            <a:avLst/>
          </a:prstGeom>
        </p:spPr>
      </p:pic>
      <p:sp>
        <p:nvSpPr>
          <p:cNvPr id="3" name="Right Bracket 2">
            <a:extLst>
              <a:ext uri="{FF2B5EF4-FFF2-40B4-BE49-F238E27FC236}">
                <a16:creationId xmlns:a16="http://schemas.microsoft.com/office/drawing/2014/main" id="{FC592C9C-C667-5B1F-F96C-A3DAB50DF361}"/>
              </a:ext>
            </a:extLst>
          </p:cNvPr>
          <p:cNvSpPr/>
          <p:nvPr/>
        </p:nvSpPr>
        <p:spPr>
          <a:xfrm rot="10800000">
            <a:off x="6225206" y="3091251"/>
            <a:ext cx="140805" cy="3182133"/>
          </a:xfrm>
          <a:prstGeom prst="righ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300D1-AB44-CCFB-3FD2-9177A4DCC996}"/>
              </a:ext>
            </a:extLst>
          </p:cNvPr>
          <p:cNvSpPr txBox="1"/>
          <p:nvPr/>
        </p:nvSpPr>
        <p:spPr>
          <a:xfrm>
            <a:off x="3574476" y="4497652"/>
            <a:ext cx="2521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Default format strings</a:t>
            </a:r>
          </a:p>
          <a:p>
            <a:r>
              <a:rPr lang="en-VN" dirty="0"/>
              <a:t>=&gt; useless for the exploit</a:t>
            </a:r>
          </a:p>
        </p:txBody>
      </p:sp>
      <p:sp>
        <p:nvSpPr>
          <p:cNvPr id="8" name="Right Bracket 7">
            <a:extLst>
              <a:ext uri="{FF2B5EF4-FFF2-40B4-BE49-F238E27FC236}">
                <a16:creationId xmlns:a16="http://schemas.microsoft.com/office/drawing/2014/main" id="{E46D8007-B2C0-CE1A-4395-C8BEABD2B958}"/>
              </a:ext>
            </a:extLst>
          </p:cNvPr>
          <p:cNvSpPr/>
          <p:nvPr/>
        </p:nvSpPr>
        <p:spPr>
          <a:xfrm rot="10800000">
            <a:off x="6225204" y="2298427"/>
            <a:ext cx="140805" cy="285955"/>
          </a:xfrm>
          <a:prstGeom prst="righ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9E0BDE-19BA-2260-D525-D5B3E97999CC}"/>
              </a:ext>
            </a:extLst>
          </p:cNvPr>
          <p:cNvSpPr txBox="1"/>
          <p:nvPr/>
        </p:nvSpPr>
        <p:spPr>
          <a:xfrm>
            <a:off x="4356657" y="2256738"/>
            <a:ext cx="161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V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Interesting!</a:t>
            </a:r>
            <a:endParaRPr lang="en-V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85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7BAE-7D86-156B-5BBB-8689AB3A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Where’s </a:t>
            </a:r>
            <a:r>
              <a:rPr lang="en-VN" strike="sngStrike" dirty="0"/>
              <a:t>Perry</a:t>
            </a:r>
            <a:r>
              <a:rPr lang="en-VN" dirty="0"/>
              <a:t> format string?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9D29E-726F-5349-461F-73A4A79FFBE7}"/>
              </a:ext>
            </a:extLst>
          </p:cNvPr>
          <p:cNvSpPr txBox="1"/>
          <p:nvPr/>
        </p:nvSpPr>
        <p:spPr>
          <a:xfrm>
            <a:off x="1942686" y="3275213"/>
            <a:ext cx="8306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kern="12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$</a:t>
            </a:r>
            <a:r>
              <a:rPr lang="en-US" sz="2400" kern="1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oBook</a:t>
            </a:r>
            <a:r>
              <a:rPr lang="en-US" sz="2400" kern="12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→{Format}[ $</a:t>
            </a:r>
            <a:r>
              <a:rPr lang="en-US" sz="2400" kern="1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oCell</a:t>
            </a:r>
            <a:r>
              <a:rPr lang="en-US" sz="2400" kern="12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→{</a:t>
            </a:r>
            <a:r>
              <a:rPr lang="en-US" sz="2400" kern="1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FormatNo</a:t>
            </a:r>
            <a:r>
              <a:rPr lang="en-US" sz="2400" kern="12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 ]→{</a:t>
            </a:r>
            <a:r>
              <a:rPr lang="en-US" sz="2400" kern="1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FmtIdx</a:t>
            </a:r>
            <a:r>
              <a:rPr lang="en-US" sz="2400" kern="12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</a:t>
            </a:r>
            <a:r>
              <a:rPr lang="en-US" sz="2400" dirty="0"/>
              <a:t> </a:t>
            </a:r>
            <a:endParaRPr lang="en-VN" sz="2400" dirty="0"/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936CDE60-0F63-E3C6-57E5-C4EF256D1939}"/>
              </a:ext>
            </a:extLst>
          </p:cNvPr>
          <p:cNvSpPr/>
          <p:nvPr/>
        </p:nvSpPr>
        <p:spPr>
          <a:xfrm rot="5400000">
            <a:off x="6503348" y="2463657"/>
            <a:ext cx="140805" cy="2785918"/>
          </a:xfrm>
          <a:prstGeom prst="righ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1426D088-E5C7-7413-FAD7-174B80E40F6C}"/>
              </a:ext>
            </a:extLst>
          </p:cNvPr>
          <p:cNvSpPr/>
          <p:nvPr/>
        </p:nvSpPr>
        <p:spPr>
          <a:xfrm rot="5400000">
            <a:off x="9167145" y="3313986"/>
            <a:ext cx="140805" cy="1085264"/>
          </a:xfrm>
          <a:prstGeom prst="righ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2AB20B05-7B2D-6449-9FE0-24FE83D6153D}"/>
              </a:ext>
            </a:extLst>
          </p:cNvPr>
          <p:cNvSpPr/>
          <p:nvPr/>
        </p:nvSpPr>
        <p:spPr>
          <a:xfrm rot="5400000">
            <a:off x="3499809" y="2698225"/>
            <a:ext cx="140805" cy="2316784"/>
          </a:xfrm>
          <a:prstGeom prst="righ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08C730-9C67-542C-5A33-CAAB5A6A0BB2}"/>
              </a:ext>
            </a:extLst>
          </p:cNvPr>
          <p:cNvSpPr txBox="1"/>
          <p:nvPr/>
        </p:nvSpPr>
        <p:spPr>
          <a:xfrm>
            <a:off x="2431269" y="4025762"/>
            <a:ext cx="2277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</a:t>
            </a:r>
            <a:r>
              <a:rPr lang="en-VN" dirty="0"/>
              <a:t>ist of cell formats in the workbook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251C3B-DFAF-7142-57C8-837ED146FA1A}"/>
              </a:ext>
            </a:extLst>
          </p:cNvPr>
          <p:cNvSpPr txBox="1"/>
          <p:nvPr/>
        </p:nvSpPr>
        <p:spPr>
          <a:xfrm>
            <a:off x="5203544" y="4025761"/>
            <a:ext cx="2740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Id of the cell format applied for this cell</a:t>
            </a:r>
            <a:endParaRPr lang="en-V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0A079F-7058-DA6B-2558-41F1CDE92E2E}"/>
              </a:ext>
            </a:extLst>
          </p:cNvPr>
          <p:cNvSpPr txBox="1"/>
          <p:nvPr/>
        </p:nvSpPr>
        <p:spPr>
          <a:xfrm>
            <a:off x="8315308" y="4025761"/>
            <a:ext cx="1844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Id of the corresponding format string</a:t>
            </a:r>
            <a:endParaRPr lang="en-V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E83ECE-129D-5F86-7B51-ED588DABABF4}"/>
              </a:ext>
            </a:extLst>
          </p:cNvPr>
          <p:cNvSpPr txBox="1"/>
          <p:nvPr/>
        </p:nvSpPr>
        <p:spPr>
          <a:xfrm>
            <a:off x="838200" y="2185909"/>
            <a:ext cx="6458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So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FmtStringDef</a:t>
            </a:r>
            <a:r>
              <a:rPr lang="en-VN" dirty="0"/>
              <a:t> takes a 2 parameters: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kern="1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FmtIdx</a:t>
            </a:r>
            <a:r>
              <a:rPr lang="en-VN" dirty="0"/>
              <a:t> and </a:t>
            </a:r>
            <a:r>
              <a:rPr lang="en-US" sz="1800" kern="12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$</a:t>
            </a:r>
            <a:r>
              <a:rPr lang="en-US" sz="1800" kern="1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oBook</a:t>
            </a:r>
            <a:endParaRPr lang="en-VN" dirty="0"/>
          </a:p>
          <a:p>
            <a:r>
              <a:rPr lang="en-VN" dirty="0"/>
              <a:t>What’s that?</a:t>
            </a:r>
          </a:p>
        </p:txBody>
      </p:sp>
    </p:spTree>
    <p:extLst>
      <p:ext uri="{BB962C8B-B14F-4D97-AF65-F5344CB8AC3E}">
        <p14:creationId xmlns:p14="http://schemas.microsoft.com/office/powerpoint/2010/main" val="285893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626C4-9D46-50DF-F677-5D0E7ADD7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Prologue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9827E-6808-0DAC-CB1C-AE7EC9C69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17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VN" dirty="0"/>
              <a:t>One day, Mr.</a:t>
            </a:r>
            <a:r>
              <a:rPr lang="en-VN" dirty="0">
                <a:highlight>
                  <a:srgbClr val="000000"/>
                </a:highlight>
              </a:rPr>
              <a:t>   </a:t>
            </a:r>
            <a:r>
              <a:rPr lang="en-VN" dirty="0"/>
              <a:t> tried with the library ParseXLSX and found out it’s vulnerable to XXE attacks and reported in </a:t>
            </a:r>
            <a:r>
              <a:rPr lang="en-US" dirty="0">
                <a:hlinkClick r:id="rId2"/>
              </a:rPr>
              <a:t>https://internal.com/sth/STHSTH-12345</a:t>
            </a:r>
            <a:endParaRPr lang="en-US" dirty="0"/>
          </a:p>
          <a:p>
            <a:pPr marL="0" indent="0">
              <a:buNone/>
            </a:pPr>
            <a:endParaRPr lang="en-V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296087-6131-CA66-9A8F-1A9D9EFE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51" y="2865739"/>
            <a:ext cx="8511524" cy="2784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8DE5FF-B7D4-1AC3-3D81-0FCA75E6F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539" y="5173639"/>
            <a:ext cx="9607806" cy="16520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F228C3-5C56-096D-861F-A5078AA58A11}"/>
              </a:ext>
            </a:extLst>
          </p:cNvPr>
          <p:cNvSpPr txBox="1"/>
          <p:nvPr/>
        </p:nvSpPr>
        <p:spPr>
          <a:xfrm>
            <a:off x="8945394" y="2865739"/>
            <a:ext cx="204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Billion laughs attack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7425D-EF73-DAC2-8EAC-998F773E4280}"/>
              </a:ext>
            </a:extLst>
          </p:cNvPr>
          <p:cNvSpPr txBox="1"/>
          <p:nvPr/>
        </p:nvSpPr>
        <p:spPr>
          <a:xfrm>
            <a:off x="9962563" y="4804307"/>
            <a:ext cx="205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…and arbitrary read</a:t>
            </a:r>
          </a:p>
        </p:txBody>
      </p:sp>
    </p:spTree>
    <p:extLst>
      <p:ext uri="{BB962C8B-B14F-4D97-AF65-F5344CB8AC3E}">
        <p14:creationId xmlns:p14="http://schemas.microsoft.com/office/powerpoint/2010/main" val="264557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753BAE-428C-C4EE-A89F-9529552F81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762"/>
          <a:stretch/>
        </p:blipFill>
        <p:spPr>
          <a:xfrm>
            <a:off x="948876" y="2229577"/>
            <a:ext cx="5963393" cy="9824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787BAE-7D86-156B-5BBB-8689AB3A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Where’s </a:t>
            </a:r>
            <a:r>
              <a:rPr lang="en-VN" strike="sngStrike" dirty="0"/>
              <a:t>Perry</a:t>
            </a:r>
            <a:r>
              <a:rPr lang="en-VN" dirty="0"/>
              <a:t> format string?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E8F5B-C9D3-B1F3-ADB0-CFB1FD61F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763" b="24144"/>
          <a:stretch/>
        </p:blipFill>
        <p:spPr>
          <a:xfrm>
            <a:off x="948875" y="3368912"/>
            <a:ext cx="5963393" cy="480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1431A6-750B-9663-1DF9-321D47FF0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433"/>
          <a:stretch/>
        </p:blipFill>
        <p:spPr>
          <a:xfrm>
            <a:off x="948875" y="4006751"/>
            <a:ext cx="5963393" cy="5109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2AB4D-98ED-E1E3-0AC7-83B06A9808AF}"/>
              </a:ext>
            </a:extLst>
          </p:cNvPr>
          <p:cNvSpPr txBox="1"/>
          <p:nvPr/>
        </p:nvSpPr>
        <p:spPr>
          <a:xfrm>
            <a:off x="7169081" y="2397640"/>
            <a:ext cx="372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Get the format string for this cell corresponding to the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kern="1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FmtIdx</a:t>
            </a:r>
            <a:r>
              <a:rPr lang="en-US" dirty="0"/>
              <a:t> </a:t>
            </a:r>
            <a:endParaRPr lang="en-V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09C0B-9134-25DF-5EC7-194672027762}"/>
              </a:ext>
            </a:extLst>
          </p:cNvPr>
          <p:cNvSpPr txBox="1"/>
          <p:nvPr/>
        </p:nvSpPr>
        <p:spPr>
          <a:xfrm>
            <a:off x="7169081" y="3285901"/>
            <a:ext cx="2639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Ignored, since the caller didn’t pass </a:t>
            </a:r>
            <a:r>
              <a:rPr lang="en-US" sz="1800" kern="1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rhFmt</a:t>
            </a:r>
            <a:r>
              <a:rPr lang="en-US" dirty="0"/>
              <a:t> </a:t>
            </a:r>
            <a:endParaRPr lang="en-V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D1632B-A241-BAB2-9923-05F0DB84A78D}"/>
              </a:ext>
            </a:extLst>
          </p:cNvPr>
          <p:cNvSpPr txBox="1"/>
          <p:nvPr/>
        </p:nvSpPr>
        <p:spPr>
          <a:xfrm>
            <a:off x="7169081" y="3939063"/>
            <a:ext cx="2639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Fallback if corresponding format string is not found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32726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7BAE-7D86-156B-5BBB-8689AB3A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Recap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085331E-5A27-DE13-5A5C-3A392B832B9A}"/>
              </a:ext>
            </a:extLst>
          </p:cNvPr>
          <p:cNvSpPr/>
          <p:nvPr/>
        </p:nvSpPr>
        <p:spPr>
          <a:xfrm>
            <a:off x="572428" y="1690688"/>
            <a:ext cx="5257800" cy="53525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tx1"/>
                </a:solidFill>
              </a:rPr>
              <a:t>$oBook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F37A8B-F0DD-337E-FF12-F46F0472780C}"/>
              </a:ext>
            </a:extLst>
          </p:cNvPr>
          <p:cNvSpPr/>
          <p:nvPr/>
        </p:nvSpPr>
        <p:spPr>
          <a:xfrm>
            <a:off x="3367667" y="2480993"/>
            <a:ext cx="2462561" cy="535258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tx1"/>
                </a:solidFill>
              </a:rPr>
              <a:t>Format[]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5F67DFA-74D5-E806-2AE3-5743B2CD5A63}"/>
              </a:ext>
            </a:extLst>
          </p:cNvPr>
          <p:cNvSpPr/>
          <p:nvPr/>
        </p:nvSpPr>
        <p:spPr>
          <a:xfrm>
            <a:off x="572428" y="2480993"/>
            <a:ext cx="2462561" cy="535258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tx1"/>
                </a:solidFill>
              </a:rPr>
              <a:t>FormatStr{}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B2DB989-2B5C-A67A-2AB4-DB83B749FD3A}"/>
              </a:ext>
            </a:extLst>
          </p:cNvPr>
          <p:cNvSpPr/>
          <p:nvPr/>
        </p:nvSpPr>
        <p:spPr>
          <a:xfrm>
            <a:off x="6129453" y="1690687"/>
            <a:ext cx="2462561" cy="132556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tx1"/>
                </a:solidFill>
              </a:rPr>
              <a:t>$oCell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4D92787-96A1-617D-8D6C-B3F35CCA2594}"/>
              </a:ext>
            </a:extLst>
          </p:cNvPr>
          <p:cNvSpPr/>
          <p:nvPr/>
        </p:nvSpPr>
        <p:spPr>
          <a:xfrm>
            <a:off x="8891239" y="1690688"/>
            <a:ext cx="2462561" cy="132556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tx1"/>
                </a:solidFill>
              </a:rPr>
              <a:t>FmtString($oCell)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9AD4FF1-6DEF-80F8-655E-7A67544E89F8}"/>
              </a:ext>
            </a:extLst>
          </p:cNvPr>
          <p:cNvSpPr/>
          <p:nvPr/>
        </p:nvSpPr>
        <p:spPr>
          <a:xfrm>
            <a:off x="572427" y="3429000"/>
            <a:ext cx="2462561" cy="535258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tx1"/>
                </a:solidFill>
              </a:rPr>
              <a:t>0: format_string_1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AF45C5-F74E-D56B-9D41-7142E46A4381}"/>
              </a:ext>
            </a:extLst>
          </p:cNvPr>
          <p:cNvSpPr/>
          <p:nvPr/>
        </p:nvSpPr>
        <p:spPr>
          <a:xfrm>
            <a:off x="572426" y="4109378"/>
            <a:ext cx="2462561" cy="535258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tx1"/>
                </a:solidFill>
              </a:rPr>
              <a:t>1: format_string_2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72BB2B1-E0EC-8095-3173-D620000FBF22}"/>
              </a:ext>
            </a:extLst>
          </p:cNvPr>
          <p:cNvSpPr/>
          <p:nvPr/>
        </p:nvSpPr>
        <p:spPr>
          <a:xfrm>
            <a:off x="572425" y="4789756"/>
            <a:ext cx="2462561" cy="535258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tx1"/>
                </a:solidFill>
              </a:rPr>
              <a:t>123: [&gt;123; command]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E318A8C-DD12-3CB5-F90B-6642A60DE2A5}"/>
              </a:ext>
            </a:extLst>
          </p:cNvPr>
          <p:cNvSpPr/>
          <p:nvPr/>
        </p:nvSpPr>
        <p:spPr>
          <a:xfrm>
            <a:off x="572424" y="5470134"/>
            <a:ext cx="2462561" cy="535258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56588D-4212-0FB5-6C67-0D839163D760}"/>
              </a:ext>
            </a:extLst>
          </p:cNvPr>
          <p:cNvSpPr/>
          <p:nvPr/>
        </p:nvSpPr>
        <p:spPr>
          <a:xfrm>
            <a:off x="3367667" y="3429000"/>
            <a:ext cx="2462561" cy="121563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VN" dirty="0">
                <a:solidFill>
                  <a:schemeClr val="tx1"/>
                </a:solidFill>
              </a:rPr>
              <a:t>{</a:t>
            </a:r>
          </a:p>
          <a:p>
            <a:pPr lvl="1"/>
            <a:r>
              <a:rPr lang="en-VN" dirty="0">
                <a:solidFill>
                  <a:schemeClr val="tx1"/>
                </a:solidFill>
              </a:rPr>
              <a:t>FmtIdx: 0,</a:t>
            </a:r>
          </a:p>
          <a:p>
            <a:pPr lvl="1"/>
            <a:r>
              <a:rPr lang="en-VN" dirty="0">
                <a:solidFill>
                  <a:schemeClr val="tx1"/>
                </a:solidFill>
              </a:rPr>
              <a:t>…</a:t>
            </a:r>
          </a:p>
          <a:p>
            <a:r>
              <a:rPr lang="en-VN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5445CBB-82BE-E5AE-46DE-CE16E5C2D0AB}"/>
              </a:ext>
            </a:extLst>
          </p:cNvPr>
          <p:cNvSpPr/>
          <p:nvPr/>
        </p:nvSpPr>
        <p:spPr>
          <a:xfrm>
            <a:off x="3367666" y="4789756"/>
            <a:ext cx="2462561" cy="121563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VN" dirty="0">
                <a:solidFill>
                  <a:schemeClr val="tx1"/>
                </a:solidFill>
              </a:rPr>
              <a:t>{</a:t>
            </a:r>
          </a:p>
          <a:p>
            <a:pPr lvl="1"/>
            <a:r>
              <a:rPr lang="en-VN" dirty="0">
                <a:solidFill>
                  <a:schemeClr val="tx1"/>
                </a:solidFill>
              </a:rPr>
              <a:t>FmtIdx: 123,</a:t>
            </a:r>
          </a:p>
          <a:p>
            <a:pPr lvl="1"/>
            <a:r>
              <a:rPr lang="en-VN" dirty="0">
                <a:solidFill>
                  <a:schemeClr val="tx1"/>
                </a:solidFill>
              </a:rPr>
              <a:t>…</a:t>
            </a:r>
          </a:p>
          <a:p>
            <a:r>
              <a:rPr lang="en-VN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2F32576-9EC4-0DE3-6E81-3AE1FEA6C7B5}"/>
              </a:ext>
            </a:extLst>
          </p:cNvPr>
          <p:cNvSpPr/>
          <p:nvPr/>
        </p:nvSpPr>
        <p:spPr>
          <a:xfrm>
            <a:off x="6129452" y="3429000"/>
            <a:ext cx="2462561" cy="121563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VN" dirty="0">
                <a:solidFill>
                  <a:schemeClr val="tx1"/>
                </a:solidFill>
              </a:rPr>
              <a:t>{</a:t>
            </a:r>
          </a:p>
          <a:p>
            <a:pPr lvl="1"/>
            <a:r>
              <a:rPr lang="en-VN" dirty="0">
                <a:solidFill>
                  <a:schemeClr val="tx1"/>
                </a:solidFill>
              </a:rPr>
              <a:t>FormatNo: 1,</a:t>
            </a:r>
          </a:p>
          <a:p>
            <a:pPr lvl="1"/>
            <a:r>
              <a:rPr lang="en-VN" dirty="0">
                <a:solidFill>
                  <a:schemeClr val="tx1"/>
                </a:solidFill>
              </a:rPr>
              <a:t>…</a:t>
            </a:r>
          </a:p>
          <a:p>
            <a:r>
              <a:rPr lang="en-VN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37E61F4-51B9-61EC-BC9B-14E1B4F15C5D}"/>
              </a:ext>
            </a:extLst>
          </p:cNvPr>
          <p:cNvSpPr/>
          <p:nvPr/>
        </p:nvSpPr>
        <p:spPr>
          <a:xfrm>
            <a:off x="6162907" y="4789756"/>
            <a:ext cx="2462561" cy="121563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VN" dirty="0">
                <a:solidFill>
                  <a:schemeClr val="tx1"/>
                </a:solidFill>
              </a:rPr>
              <a:t>{</a:t>
            </a:r>
          </a:p>
          <a:p>
            <a:pPr lvl="1"/>
            <a:r>
              <a:rPr lang="en-VN" dirty="0">
                <a:solidFill>
                  <a:schemeClr val="tx1"/>
                </a:solidFill>
              </a:rPr>
              <a:t>FormatNo: 0,</a:t>
            </a:r>
          </a:p>
          <a:p>
            <a:pPr lvl="1"/>
            <a:r>
              <a:rPr lang="en-VN" dirty="0">
                <a:solidFill>
                  <a:schemeClr val="tx1"/>
                </a:solidFill>
              </a:rPr>
              <a:t>…</a:t>
            </a:r>
          </a:p>
          <a:p>
            <a:r>
              <a:rPr lang="en-VN" dirty="0">
                <a:solidFill>
                  <a:schemeClr val="tx1"/>
                </a:solidFill>
              </a:rPr>
              <a:t>}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3B3C4A4-C672-2E8D-2CC4-B329F35CEE3A}"/>
              </a:ext>
            </a:extLst>
          </p:cNvPr>
          <p:cNvCxnSpPr>
            <a:endCxn id="25" idx="3"/>
          </p:cNvCxnSpPr>
          <p:nvPr/>
        </p:nvCxnSpPr>
        <p:spPr>
          <a:xfrm rot="10800000" flipV="1">
            <a:off x="8592013" y="2553552"/>
            <a:ext cx="1990494" cy="1483265"/>
          </a:xfrm>
          <a:prstGeom prst="bentConnector3">
            <a:avLst>
              <a:gd name="adj1" fmla="val 140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77CAAD4F-C910-AAA9-085F-4845BE84067E}"/>
              </a:ext>
            </a:extLst>
          </p:cNvPr>
          <p:cNvCxnSpPr>
            <a:stCxn id="25" idx="1"/>
            <a:endCxn id="24" idx="3"/>
          </p:cNvCxnSpPr>
          <p:nvPr/>
        </p:nvCxnSpPr>
        <p:spPr>
          <a:xfrm rot="10800000" flipV="1">
            <a:off x="5830228" y="4036818"/>
            <a:ext cx="299225" cy="1360756"/>
          </a:xfrm>
          <a:prstGeom prst="bentConnector3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CFDC5544-9BE6-73F7-759C-5E8E3B590E80}"/>
              </a:ext>
            </a:extLst>
          </p:cNvPr>
          <p:cNvCxnSpPr>
            <a:cxnSpLocks/>
            <a:stCxn id="24" idx="1"/>
            <a:endCxn id="21" idx="3"/>
          </p:cNvCxnSpPr>
          <p:nvPr/>
        </p:nvCxnSpPr>
        <p:spPr>
          <a:xfrm rot="10800000">
            <a:off x="3034986" y="5057386"/>
            <a:ext cx="332680" cy="34018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23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7BAE-7D86-156B-5BBB-8689AB3A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Where’s </a:t>
            </a:r>
            <a:r>
              <a:rPr lang="en-US" kern="12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$</a:t>
            </a:r>
            <a:r>
              <a:rPr lang="en-US" kern="1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oCell</a:t>
            </a:r>
            <a:r>
              <a:rPr lang="en-US" kern="12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→{</a:t>
            </a:r>
            <a:r>
              <a:rPr lang="en-US" kern="1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FormatNo</a:t>
            </a:r>
            <a:r>
              <a:rPr lang="en-US" kern="12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</a:t>
            </a:r>
            <a:endParaRPr lang="en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0FE625-364D-A8CD-8D3C-D9A0B27A4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0" y="1690688"/>
            <a:ext cx="5600700" cy="812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90EE7F-4507-41C0-5BA1-D1B3EA51F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650" y="2699761"/>
            <a:ext cx="5616966" cy="248788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06521C-2FDB-C3EE-695D-69BC4BBFBF39}"/>
              </a:ext>
            </a:extLst>
          </p:cNvPr>
          <p:cNvSpPr/>
          <p:nvPr/>
        </p:nvSpPr>
        <p:spPr>
          <a:xfrm>
            <a:off x="4024480" y="5582021"/>
            <a:ext cx="4143040" cy="514083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tx1"/>
                </a:solidFill>
              </a:rPr>
              <a:t>Attribute </a:t>
            </a:r>
            <a:r>
              <a:rPr lang="en-V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VN" dirty="0">
                <a:solidFill>
                  <a:schemeClr val="tx1"/>
                </a:solidFill>
              </a:rPr>
              <a:t> in </a:t>
            </a:r>
            <a:r>
              <a:rPr lang="en-V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&lt;c&gt;</a:t>
            </a:r>
            <a:r>
              <a:rPr lang="en-VN" dirty="0">
                <a:solidFill>
                  <a:schemeClr val="tx1"/>
                </a:solidFill>
              </a:rPr>
              <a:t> is the id of cell format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178D2D7-6C17-E914-B8B1-A567C70B4D16}"/>
              </a:ext>
            </a:extLst>
          </p:cNvPr>
          <p:cNvSpPr/>
          <p:nvPr/>
        </p:nvSpPr>
        <p:spPr>
          <a:xfrm>
            <a:off x="3534871" y="1738342"/>
            <a:ext cx="3888393" cy="263302"/>
          </a:xfrm>
          <a:prstGeom prst="round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120DD5-BE6E-EFAA-B0E6-1335A6B1AB96}"/>
              </a:ext>
            </a:extLst>
          </p:cNvPr>
          <p:cNvSpPr/>
          <p:nvPr/>
        </p:nvSpPr>
        <p:spPr>
          <a:xfrm>
            <a:off x="3961591" y="3812050"/>
            <a:ext cx="2464147" cy="263302"/>
          </a:xfrm>
          <a:prstGeom prst="round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366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7BAE-7D86-156B-5BBB-8689AB3A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Where’s </a:t>
            </a:r>
            <a:r>
              <a:rPr lang="en-US" kern="12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$</a:t>
            </a:r>
            <a:r>
              <a:rPr lang="en-US" kern="1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oBook</a:t>
            </a:r>
            <a:r>
              <a:rPr lang="en-US" kern="12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→{Format}[]</a:t>
            </a:r>
            <a:r>
              <a:rPr lang="en-US" kern="12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→{</a:t>
            </a:r>
            <a:r>
              <a:rPr lang="en-US" kern="1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FmtIdx</a:t>
            </a:r>
            <a:r>
              <a:rPr lang="en-US" kern="12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}</a:t>
            </a:r>
            <a:r>
              <a:rPr lang="en-US" dirty="0"/>
              <a:t> </a:t>
            </a:r>
            <a:endParaRPr lang="en-VN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06521C-2FDB-C3EE-695D-69BC4BBFBF39}"/>
              </a:ext>
            </a:extLst>
          </p:cNvPr>
          <p:cNvSpPr/>
          <p:nvPr/>
        </p:nvSpPr>
        <p:spPr>
          <a:xfrm>
            <a:off x="3221606" y="6116410"/>
            <a:ext cx="5748785" cy="514083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tx1"/>
                </a:solidFill>
              </a:rPr>
              <a:t>Attribute </a:t>
            </a:r>
            <a:r>
              <a:rPr lang="en-V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numFmtId</a:t>
            </a:r>
            <a:r>
              <a:rPr lang="en-VN" dirty="0">
                <a:solidFill>
                  <a:schemeClr val="tx1"/>
                </a:solidFill>
              </a:rPr>
              <a:t> in </a:t>
            </a:r>
            <a:r>
              <a:rPr lang="en-V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&lt;xf&gt;</a:t>
            </a:r>
            <a:r>
              <a:rPr lang="en-VN" dirty="0">
                <a:solidFill>
                  <a:schemeClr val="tx1"/>
                </a:solidFill>
              </a:rPr>
              <a:t> is the id of the format string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68B2A-5875-2043-D6FF-FA19F6941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364" y="1466415"/>
            <a:ext cx="6833271" cy="451582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18C5E3-16DB-ABBC-E651-EEBE45D804A7}"/>
              </a:ext>
            </a:extLst>
          </p:cNvPr>
          <p:cNvSpPr/>
          <p:nvPr/>
        </p:nvSpPr>
        <p:spPr>
          <a:xfrm>
            <a:off x="3096126" y="3013568"/>
            <a:ext cx="3806566" cy="252147"/>
          </a:xfrm>
          <a:prstGeom prst="round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794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7BAE-7D86-156B-5BBB-8689AB3A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Where’s </a:t>
            </a:r>
            <a:r>
              <a:rPr lang="en-US" kern="12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$</a:t>
            </a:r>
            <a:r>
              <a:rPr lang="en-US" kern="1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oBook</a:t>
            </a:r>
            <a:r>
              <a:rPr lang="en-US" kern="12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→{</a:t>
            </a:r>
            <a:r>
              <a:rPr lang="en-US" kern="1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FormatStr</a:t>
            </a:r>
            <a:r>
              <a:rPr lang="en-US" kern="12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}</a:t>
            </a:r>
            <a:r>
              <a:rPr lang="en-US" dirty="0"/>
              <a:t> </a:t>
            </a:r>
            <a:endParaRPr lang="en-VN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06521C-2FDB-C3EE-695D-69BC4BBFBF39}"/>
              </a:ext>
            </a:extLst>
          </p:cNvPr>
          <p:cNvSpPr/>
          <p:nvPr/>
        </p:nvSpPr>
        <p:spPr>
          <a:xfrm>
            <a:off x="2304641" y="4464591"/>
            <a:ext cx="3653707" cy="1002144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tx1"/>
                </a:solidFill>
              </a:rPr>
              <a:t>Attribute </a:t>
            </a:r>
            <a:r>
              <a:rPr lang="en-V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numFmtId</a:t>
            </a:r>
            <a:r>
              <a:rPr lang="en-VN" dirty="0">
                <a:solidFill>
                  <a:schemeClr val="tx1"/>
                </a:solidFill>
              </a:rPr>
              <a:t> in </a:t>
            </a:r>
            <a:r>
              <a:rPr lang="en-V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&lt;numFmt&gt; </a:t>
            </a:r>
            <a:r>
              <a:rPr lang="en-VN" dirty="0">
                <a:solidFill>
                  <a:schemeClr val="tx1"/>
                </a:solidFill>
              </a:rPr>
              <a:t>maps to </a:t>
            </a:r>
            <a:r>
              <a:rPr lang="en-V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numFmt</a:t>
            </a:r>
            <a:r>
              <a:rPr lang="en-VN" dirty="0">
                <a:solidFill>
                  <a:schemeClr val="tx1"/>
                </a:solidFill>
              </a:rPr>
              <a:t> in </a:t>
            </a:r>
            <a:r>
              <a:rPr lang="en-V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&lt;xf&gt;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32196-B2D5-75AF-FCC3-E2A55A476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641" y="1812351"/>
            <a:ext cx="7582718" cy="209119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1E0F6D4-6414-0B08-2D04-DB735AB27C1A}"/>
              </a:ext>
            </a:extLst>
          </p:cNvPr>
          <p:cNvSpPr/>
          <p:nvPr/>
        </p:nvSpPr>
        <p:spPr>
          <a:xfrm>
            <a:off x="6096000" y="4464591"/>
            <a:ext cx="3791361" cy="1002144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tx1"/>
                </a:solidFill>
              </a:rPr>
              <a:t>Attribute </a:t>
            </a:r>
            <a:r>
              <a:rPr lang="en-V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formatCode</a:t>
            </a:r>
            <a:r>
              <a:rPr lang="en-VN" dirty="0">
                <a:solidFill>
                  <a:schemeClr val="tx1"/>
                </a:solidFill>
              </a:rPr>
              <a:t> in </a:t>
            </a:r>
            <a:r>
              <a:rPr lang="en-V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&lt;numFmt&gt; </a:t>
            </a:r>
            <a:r>
              <a:rPr lang="en-VN" dirty="0">
                <a:solidFill>
                  <a:schemeClr val="tx1"/>
                </a:solidFill>
              </a:rPr>
              <a:t>is the actual format string</a:t>
            </a:r>
          </a:p>
        </p:txBody>
      </p:sp>
    </p:spTree>
    <p:extLst>
      <p:ext uri="{BB962C8B-B14F-4D97-AF65-F5344CB8AC3E}">
        <p14:creationId xmlns:p14="http://schemas.microsoft.com/office/powerpoint/2010/main" val="2981456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7D2A555-F347-79B4-EE6E-99AF2095E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9"/>
            <a:ext cx="6511666" cy="5043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4A4B48-FA48-091D-3D87-0798EA551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Final payload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DEE3C-DBC6-D5A8-6D5B-C57B1D95DE72}"/>
              </a:ext>
            </a:extLst>
          </p:cNvPr>
          <p:cNvSpPr txBox="1"/>
          <p:nvPr/>
        </p:nvSpPr>
        <p:spPr>
          <a:xfrm>
            <a:off x="838200" y="1321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xl/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styles.xml</a:t>
            </a:r>
            <a:endParaRPr lang="en-VN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E24DDA-7ECA-EBA8-94AD-AF02C947DBF1}"/>
              </a:ext>
            </a:extLst>
          </p:cNvPr>
          <p:cNvSpPr/>
          <p:nvPr/>
        </p:nvSpPr>
        <p:spPr>
          <a:xfrm>
            <a:off x="2289434" y="2814320"/>
            <a:ext cx="358939" cy="201931"/>
          </a:xfrm>
          <a:prstGeom prst="round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ECA23C-C51E-6808-5CCF-017EAB75953B}"/>
              </a:ext>
            </a:extLst>
          </p:cNvPr>
          <p:cNvSpPr/>
          <p:nvPr/>
        </p:nvSpPr>
        <p:spPr>
          <a:xfrm>
            <a:off x="2017406" y="3957002"/>
            <a:ext cx="358939" cy="201931"/>
          </a:xfrm>
          <a:prstGeom prst="round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1259B8-19A4-84F8-8054-3B3E1B73165C}"/>
              </a:ext>
            </a:extLst>
          </p:cNvPr>
          <p:cNvSpPr/>
          <p:nvPr/>
        </p:nvSpPr>
        <p:spPr>
          <a:xfrm>
            <a:off x="3414957" y="2814320"/>
            <a:ext cx="2119748" cy="201931"/>
          </a:xfrm>
          <a:prstGeom prst="round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dirty="0">
              <a:solidFill>
                <a:schemeClr val="tx1"/>
              </a:solidFill>
            </a:endParaRP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921BF57D-85AD-2955-7BE3-FA4D41507E7D}"/>
              </a:ext>
            </a:extLst>
          </p:cNvPr>
          <p:cNvSpPr/>
          <p:nvPr/>
        </p:nvSpPr>
        <p:spPr>
          <a:xfrm rot="6320137">
            <a:off x="1983444" y="3460216"/>
            <a:ext cx="649603" cy="5282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7428308-057E-BCFA-249C-5A402626E316}"/>
              </a:ext>
            </a:extLst>
          </p:cNvPr>
          <p:cNvSpPr/>
          <p:nvPr/>
        </p:nvSpPr>
        <p:spPr>
          <a:xfrm>
            <a:off x="5730843" y="2864801"/>
            <a:ext cx="1717091" cy="151449"/>
          </a:xfrm>
          <a:prstGeom prst="rightArrow">
            <a:avLst>
              <a:gd name="adj1" fmla="val 41896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8B09EF-AA24-BB89-BDC0-7934098765EF}"/>
              </a:ext>
            </a:extLst>
          </p:cNvPr>
          <p:cNvSpPr txBox="1"/>
          <p:nvPr/>
        </p:nvSpPr>
        <p:spPr>
          <a:xfrm>
            <a:off x="7447935" y="2648137"/>
            <a:ext cx="4452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When put into the eval, the command will be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400" kern="12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eval(“$number &gt;123; system(‘echo </a:t>
            </a:r>
            <a:r>
              <a:rPr lang="en-US" sz="1400" kern="1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ahihi</a:t>
            </a:r>
            <a:r>
              <a:rPr lang="en-US" sz="1400" kern="12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’);”)</a:t>
            </a:r>
            <a:endParaRPr lang="en-VN" sz="1400" dirty="0">
              <a:effectLst/>
            </a:endParaRPr>
          </a:p>
        </p:txBody>
      </p:sp>
      <p:sp>
        <p:nvSpPr>
          <p:cNvPr id="18" name="Right Bracket 17">
            <a:extLst>
              <a:ext uri="{FF2B5EF4-FFF2-40B4-BE49-F238E27FC236}">
                <a16:creationId xmlns:a16="http://schemas.microsoft.com/office/drawing/2014/main" id="{3065FF14-9BA4-74D0-8C3E-FA7B0DE9502D}"/>
              </a:ext>
            </a:extLst>
          </p:cNvPr>
          <p:cNvSpPr/>
          <p:nvPr/>
        </p:nvSpPr>
        <p:spPr>
          <a:xfrm>
            <a:off x="7413924" y="3914989"/>
            <a:ext cx="140805" cy="285955"/>
          </a:xfrm>
          <a:prstGeom prst="rightBracke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B56136-792A-6122-9542-DF8811125FC0}"/>
              </a:ext>
            </a:extLst>
          </p:cNvPr>
          <p:cNvSpPr txBox="1"/>
          <p:nvPr/>
        </p:nvSpPr>
        <p:spPr>
          <a:xfrm>
            <a:off x="7637774" y="3734800"/>
            <a:ext cx="3428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Cell format is in the 2</a:t>
            </a:r>
            <a:r>
              <a:rPr lang="en-US" sz="1800" kern="120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nd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pos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ition 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=&gt;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FormatNo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94722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5" grpId="0"/>
      <p:bldP spid="18" grpId="0" animBg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A4B48-FA48-091D-3D87-0798EA551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Final payload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DEE3C-DBC6-D5A8-6D5B-C57B1D95DE72}"/>
              </a:ext>
            </a:extLst>
          </p:cNvPr>
          <p:cNvSpPr txBox="1"/>
          <p:nvPr/>
        </p:nvSpPr>
        <p:spPr>
          <a:xfrm>
            <a:off x="838200" y="14543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xl/worksheets/sheet1.xml</a:t>
            </a:r>
            <a:endParaRPr lang="en-V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B56136-792A-6122-9542-DF8811125FC0}"/>
              </a:ext>
            </a:extLst>
          </p:cNvPr>
          <p:cNvSpPr txBox="1"/>
          <p:nvPr/>
        </p:nvSpPr>
        <p:spPr>
          <a:xfrm>
            <a:off x="7546004" y="4586414"/>
            <a:ext cx="3428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2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s=“1”</a:t>
            </a:r>
            <a:r>
              <a:rPr lang="en-US" dirty="0"/>
              <a:t> </a:t>
            </a:r>
            <a:r>
              <a:rPr lang="en-VN" dirty="0"/>
              <a:t>-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FormatNo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</a:t>
            </a:r>
            <a:r>
              <a:rPr lang="en-US" dirty="0"/>
              <a:t> </a:t>
            </a:r>
            <a:r>
              <a:rPr lang="en-VN" dirty="0"/>
              <a:t> </a:t>
            </a:r>
          </a:p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t=“d”</a:t>
            </a:r>
            <a:r>
              <a:rPr lang="en-US" dirty="0"/>
              <a:t> </a:t>
            </a:r>
            <a:r>
              <a:rPr lang="en-VN" dirty="0"/>
              <a:t>- type 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AB057E-BD30-C949-F67C-8F4A2295A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66" y="1823702"/>
            <a:ext cx="6547371" cy="418257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B698E9-C433-48CF-324E-5EB9F1EC0183}"/>
              </a:ext>
            </a:extLst>
          </p:cNvPr>
          <p:cNvSpPr/>
          <p:nvPr/>
        </p:nvSpPr>
        <p:spPr>
          <a:xfrm>
            <a:off x="1231014" y="4808616"/>
            <a:ext cx="1636406" cy="201931"/>
          </a:xfrm>
          <a:prstGeom prst="round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dirty="0">
              <a:solidFill>
                <a:schemeClr val="tx1"/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20A7258-0B33-8BF1-E62E-411A9F58699D}"/>
              </a:ext>
            </a:extLst>
          </p:cNvPr>
          <p:cNvSpPr/>
          <p:nvPr/>
        </p:nvSpPr>
        <p:spPr>
          <a:xfrm>
            <a:off x="2988375" y="4833856"/>
            <a:ext cx="4557629" cy="151449"/>
          </a:xfrm>
          <a:prstGeom prst="rightArrow">
            <a:avLst>
              <a:gd name="adj1" fmla="val 41896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54893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2D359C-F1FE-7FB0-07A2-CF783505F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7" y="1393644"/>
            <a:ext cx="10515598" cy="5433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4A4B48-FA48-091D-3D87-0798EA551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Final payload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8A13F0A-E167-AA8F-9F64-57CA1EB214EE}"/>
              </a:ext>
            </a:extLst>
          </p:cNvPr>
          <p:cNvSpPr/>
          <p:nvPr/>
        </p:nvSpPr>
        <p:spPr>
          <a:xfrm>
            <a:off x="6074053" y="1570966"/>
            <a:ext cx="348693" cy="201931"/>
          </a:xfrm>
          <a:prstGeom prst="round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648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6386B-D6F6-9CD3-27D1-0A6F938E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Easter egg: out-of-memory </a:t>
            </a:r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B9DB2D-B90A-64BB-1F88-766B8DF3A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2746"/>
            <a:ext cx="5780719" cy="4815536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B9F7BD49-8446-280D-CCBE-7F0DD7DC87DF}"/>
              </a:ext>
            </a:extLst>
          </p:cNvPr>
          <p:cNvSpPr/>
          <p:nvPr/>
        </p:nvSpPr>
        <p:spPr>
          <a:xfrm>
            <a:off x="4562476" y="2148032"/>
            <a:ext cx="2232920" cy="91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2E64073-E072-33BD-E9C0-CEECE117ADCE}"/>
              </a:ext>
            </a:extLst>
          </p:cNvPr>
          <p:cNvSpPr/>
          <p:nvPr/>
        </p:nvSpPr>
        <p:spPr>
          <a:xfrm>
            <a:off x="4784725" y="2501524"/>
            <a:ext cx="2010669" cy="91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DE9B83E-603B-3C96-E160-8270B2548A21}"/>
              </a:ext>
            </a:extLst>
          </p:cNvPr>
          <p:cNvSpPr/>
          <p:nvPr/>
        </p:nvSpPr>
        <p:spPr>
          <a:xfrm>
            <a:off x="4692650" y="2855016"/>
            <a:ext cx="2102744" cy="91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98F44A2-9957-A392-A4D8-4D543633D3BC}"/>
              </a:ext>
            </a:extLst>
          </p:cNvPr>
          <p:cNvSpPr/>
          <p:nvPr/>
        </p:nvSpPr>
        <p:spPr>
          <a:xfrm>
            <a:off x="4524375" y="3208508"/>
            <a:ext cx="2271019" cy="91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EC8E8AB-8362-AD79-33E5-60045A133FAB}"/>
              </a:ext>
            </a:extLst>
          </p:cNvPr>
          <p:cNvSpPr/>
          <p:nvPr/>
        </p:nvSpPr>
        <p:spPr>
          <a:xfrm>
            <a:off x="5600700" y="3562000"/>
            <a:ext cx="1194694" cy="91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B7AAF26-8B50-8B6F-4AB6-5201E3FFA560}"/>
              </a:ext>
            </a:extLst>
          </p:cNvPr>
          <p:cNvSpPr/>
          <p:nvPr/>
        </p:nvSpPr>
        <p:spPr>
          <a:xfrm>
            <a:off x="4848225" y="3915492"/>
            <a:ext cx="1947169" cy="91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FB04F44-B3AE-ACD6-D358-C608FB5047C3}"/>
              </a:ext>
            </a:extLst>
          </p:cNvPr>
          <p:cNvSpPr/>
          <p:nvPr/>
        </p:nvSpPr>
        <p:spPr>
          <a:xfrm>
            <a:off x="4044951" y="4268984"/>
            <a:ext cx="2750444" cy="91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975D5C3-045F-256E-97D0-2B8698623AA9}"/>
              </a:ext>
            </a:extLst>
          </p:cNvPr>
          <p:cNvSpPr/>
          <p:nvPr/>
        </p:nvSpPr>
        <p:spPr>
          <a:xfrm>
            <a:off x="4524375" y="4622476"/>
            <a:ext cx="2271019" cy="91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F99ED0C-06A7-8C19-3E01-B289AF613625}"/>
              </a:ext>
            </a:extLst>
          </p:cNvPr>
          <p:cNvSpPr/>
          <p:nvPr/>
        </p:nvSpPr>
        <p:spPr>
          <a:xfrm>
            <a:off x="5273675" y="4975968"/>
            <a:ext cx="1521719" cy="91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07E6466-D4F3-011E-304A-059537B40D8B}"/>
              </a:ext>
            </a:extLst>
          </p:cNvPr>
          <p:cNvSpPr/>
          <p:nvPr/>
        </p:nvSpPr>
        <p:spPr>
          <a:xfrm>
            <a:off x="5029200" y="5329460"/>
            <a:ext cx="1766194" cy="91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951F50-050E-0214-9CF6-5B5AED7F7944}"/>
              </a:ext>
            </a:extLst>
          </p:cNvPr>
          <p:cNvSpPr txBox="1"/>
          <p:nvPr/>
        </p:nvSpPr>
        <p:spPr>
          <a:xfrm>
            <a:off x="6940800" y="2024544"/>
            <a:ext cx="3057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Sheet size (min/max width/height)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610E6D-14B4-5C67-C0C8-EEE4981F160D}"/>
              </a:ext>
            </a:extLst>
          </p:cNvPr>
          <p:cNvSpPr txBox="1"/>
          <p:nvPr/>
        </p:nvSpPr>
        <p:spPr>
          <a:xfrm>
            <a:off x="6940800" y="2378513"/>
            <a:ext cx="1909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Header/footer 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54A18-986E-134D-8AB9-E8EDBD434363}"/>
              </a:ext>
            </a:extLst>
          </p:cNvPr>
          <p:cNvSpPr txBox="1"/>
          <p:nvPr/>
        </p:nvSpPr>
        <p:spPr>
          <a:xfrm>
            <a:off x="6940800" y="2732482"/>
            <a:ext cx="1366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Sheet margins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B9B930-8012-EBE3-CB5E-1625CC320E13}"/>
              </a:ext>
            </a:extLst>
          </p:cNvPr>
          <p:cNvSpPr txBox="1"/>
          <p:nvPr/>
        </p:nvSpPr>
        <p:spPr>
          <a:xfrm>
            <a:off x="6940800" y="3086451"/>
            <a:ext cx="3285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Save some configs for printing sheet?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809514-9389-AE68-D6BE-3365EA9C22A4}"/>
              </a:ext>
            </a:extLst>
          </p:cNvPr>
          <p:cNvSpPr txBox="1"/>
          <p:nvPr/>
        </p:nvSpPr>
        <p:spPr>
          <a:xfrm>
            <a:off x="6940800" y="3440420"/>
            <a:ext cx="1949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Handles merged cells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DF518C-5E78-2E08-E7BB-833EB98683E0}"/>
              </a:ext>
            </a:extLst>
          </p:cNvPr>
          <p:cNvSpPr txBox="1"/>
          <p:nvPr/>
        </p:nvSpPr>
        <p:spPr>
          <a:xfrm>
            <a:off x="6940800" y="3794389"/>
            <a:ext cx="2512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Settings for rows &amp; columns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EE3DEF-B325-3C3A-A518-7697C2C3B52B}"/>
              </a:ext>
            </a:extLst>
          </p:cNvPr>
          <p:cNvSpPr txBox="1"/>
          <p:nvPr/>
        </p:nvSpPr>
        <p:spPr>
          <a:xfrm>
            <a:off x="6940800" y="4148358"/>
            <a:ext cx="3906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Settings for each column (hidden, styles, etc)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B629E-2E40-B0DF-A1B9-C383BBDCF8E2}"/>
              </a:ext>
            </a:extLst>
          </p:cNvPr>
          <p:cNvSpPr txBox="1"/>
          <p:nvPr/>
        </p:nvSpPr>
        <p:spPr>
          <a:xfrm>
            <a:off x="6940800" y="4502327"/>
            <a:ext cx="1944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Current cell selection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70B7DA-F05F-3297-2A75-DC312390A98A}"/>
              </a:ext>
            </a:extLst>
          </p:cNvPr>
          <p:cNvSpPr txBox="1"/>
          <p:nvPr/>
        </p:nvSpPr>
        <p:spPr>
          <a:xfrm>
            <a:off x="6940800" y="4856296"/>
            <a:ext cx="1576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Self explanatory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20DE9C-C27B-9831-8638-C652057B3ECC}"/>
              </a:ext>
            </a:extLst>
          </p:cNvPr>
          <p:cNvSpPr txBox="1"/>
          <p:nvPr/>
        </p:nvSpPr>
        <p:spPr>
          <a:xfrm>
            <a:off x="6940800" y="5210265"/>
            <a:ext cx="2638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Data for each cell in each row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80BD7039-D711-6CA1-D8B6-9DECC847FF7A}"/>
              </a:ext>
            </a:extLst>
          </p:cNvPr>
          <p:cNvSpPr/>
          <p:nvPr/>
        </p:nvSpPr>
        <p:spPr>
          <a:xfrm>
            <a:off x="6940800" y="3425005"/>
            <a:ext cx="1944956" cy="3693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AD49F281-FF8E-B9E1-CE34-5B249B530A86}"/>
              </a:ext>
            </a:extLst>
          </p:cNvPr>
          <p:cNvSpPr/>
          <p:nvPr/>
        </p:nvSpPr>
        <p:spPr>
          <a:xfrm>
            <a:off x="6940799" y="5210265"/>
            <a:ext cx="2638799" cy="3693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FBEAC34-0D3D-4322-0EAD-D593AD954149}"/>
              </a:ext>
            </a:extLst>
          </p:cNvPr>
          <p:cNvCxnSpPr/>
          <p:nvPr/>
        </p:nvCxnSpPr>
        <p:spPr>
          <a:xfrm>
            <a:off x="6940799" y="5398736"/>
            <a:ext cx="26387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7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44D2C-B07B-4884-745A-FA8E67242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Easter egg: </a:t>
            </a:r>
            <a:r>
              <a:rPr lang="en-US" dirty="0"/>
              <a:t>out-of-memory </a:t>
            </a:r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F1CA8-F64B-787E-633F-80B3C54A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772400" cy="4587379"/>
          </a:xfrm>
          <a:prstGeom prst="rect">
            <a:avLst/>
          </a:prstGeom>
        </p:spPr>
      </p:pic>
      <p:sp>
        <p:nvSpPr>
          <p:cNvPr id="5" name="Right Bracket 4">
            <a:extLst>
              <a:ext uri="{FF2B5EF4-FFF2-40B4-BE49-F238E27FC236}">
                <a16:creationId xmlns:a16="http://schemas.microsoft.com/office/drawing/2014/main" id="{860753E3-DDB1-5F10-99DF-0F6841C8639C}"/>
              </a:ext>
            </a:extLst>
          </p:cNvPr>
          <p:cNvSpPr/>
          <p:nvPr/>
        </p:nvSpPr>
        <p:spPr>
          <a:xfrm>
            <a:off x="8701737" y="4488873"/>
            <a:ext cx="140805" cy="576349"/>
          </a:xfrm>
          <a:prstGeom prst="righ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095F3D88-04F7-4C55-0766-A288ABECE018}"/>
              </a:ext>
            </a:extLst>
          </p:cNvPr>
          <p:cNvSpPr/>
          <p:nvPr/>
        </p:nvSpPr>
        <p:spPr>
          <a:xfrm>
            <a:off x="8701737" y="2610342"/>
            <a:ext cx="140805" cy="818658"/>
          </a:xfrm>
          <a:prstGeom prst="righ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60352-436A-8146-6D20-398F63F03A29}"/>
              </a:ext>
            </a:extLst>
          </p:cNvPr>
          <p:cNvSpPr txBox="1"/>
          <p:nvPr/>
        </p:nvSpPr>
        <p:spPr>
          <a:xfrm>
            <a:off x="8933679" y="2696505"/>
            <a:ext cx="218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Read the range of a merged cell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EE1B18-B682-51BD-6DF0-4DB9295D3562}"/>
              </a:ext>
            </a:extLst>
          </p:cNvPr>
          <p:cNvSpPr txBox="1"/>
          <p:nvPr/>
        </p:nvSpPr>
        <p:spPr>
          <a:xfrm>
            <a:off x="8933679" y="4592381"/>
            <a:ext cx="218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Oh...</a:t>
            </a:r>
          </a:p>
        </p:txBody>
      </p:sp>
    </p:spTree>
    <p:extLst>
      <p:ext uri="{BB962C8B-B14F-4D97-AF65-F5344CB8AC3E}">
        <p14:creationId xmlns:p14="http://schemas.microsoft.com/office/powerpoint/2010/main" val="1304398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626C4-9D46-50DF-F677-5D0E7ADD7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Prologue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9827E-6808-0DAC-CB1C-AE7EC9C69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2541"/>
            <a:ext cx="10515600" cy="8836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 was instructed to dig deeper and see if there is more vulnerabilities in this library</a:t>
            </a:r>
            <a:endParaRPr lang="en-V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B62147-084A-6447-6EE3-E785CED7359C}"/>
              </a:ext>
            </a:extLst>
          </p:cNvPr>
          <p:cNvSpPr txBox="1">
            <a:spLocks/>
          </p:cNvSpPr>
          <p:nvPr/>
        </p:nvSpPr>
        <p:spPr>
          <a:xfrm>
            <a:off x="838200" y="3100230"/>
            <a:ext cx="10515600" cy="515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TL;DR: There is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VN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5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44D2C-B07B-4884-745A-FA8E67242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Easter egg: </a:t>
            </a:r>
            <a:r>
              <a:rPr lang="en-US" dirty="0"/>
              <a:t>out-of-memory </a:t>
            </a:r>
            <a:endParaRPr lang="en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E9DDE-85D6-D035-59E0-F286DB04A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13853"/>
            <a:ext cx="5435600" cy="374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2DAA9-DF55-9214-2172-1ABE93236DDE}"/>
              </a:ext>
            </a:extLst>
          </p:cNvPr>
          <p:cNvSpPr txBox="1"/>
          <p:nvPr/>
        </p:nvSpPr>
        <p:spPr>
          <a:xfrm>
            <a:off x="6699184" y="3563937"/>
            <a:ext cx="387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And no limit in merged cell’s dimension</a:t>
            </a:r>
          </a:p>
          <a:p>
            <a:r>
              <a:rPr lang="en-US" altLang="ja-JP" dirty="0"/>
              <a:t>¯\_(</a:t>
            </a:r>
            <a:r>
              <a:rPr lang="ja-JP" altLang="en-US"/>
              <a:t>ツ</a:t>
            </a:r>
            <a:r>
              <a:rPr lang="en-US" altLang="ja-JP" dirty="0"/>
              <a:t>)_/¯</a:t>
            </a:r>
          </a:p>
        </p:txBody>
      </p:sp>
    </p:spTree>
    <p:extLst>
      <p:ext uri="{BB962C8B-B14F-4D97-AF65-F5344CB8AC3E}">
        <p14:creationId xmlns:p14="http://schemas.microsoft.com/office/powerpoint/2010/main" val="107927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44D2C-B07B-4884-745A-FA8E67242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Easter egg: </a:t>
            </a:r>
            <a:r>
              <a:rPr lang="en-US" dirty="0"/>
              <a:t>out-of-memory </a:t>
            </a:r>
            <a:r>
              <a:rPr lang="en-VN" dirty="0"/>
              <a:t>- Payload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F0A34-B3E4-30EC-4FAC-0985B7CC9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953241" cy="506016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55CED3-41E9-8DDF-E134-A1A6CA19E4E0}"/>
              </a:ext>
            </a:extLst>
          </p:cNvPr>
          <p:cNvSpPr/>
          <p:nvPr/>
        </p:nvSpPr>
        <p:spPr>
          <a:xfrm>
            <a:off x="1934673" y="5924855"/>
            <a:ext cx="1272166" cy="201931"/>
          </a:xfrm>
          <a:prstGeom prst="round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91F00D-7FB1-FFE5-1590-A76B6DFE0341}"/>
                  </a:ext>
                </a:extLst>
              </p:cNvPr>
              <p:cNvSpPr txBox="1"/>
              <p:nvPr/>
            </p:nvSpPr>
            <p:spPr>
              <a:xfrm>
                <a:off x="7791441" y="2831585"/>
                <a:ext cx="23730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26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≈4.5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</m:oMath>
                  </m:oMathPara>
                </a14:m>
                <a:endParaRPr lang="en-V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91F00D-7FB1-FFE5-1590-A76B6DFE0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441" y="2831585"/>
                <a:ext cx="2373026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A2DD061-E03D-5DD7-CC23-CF7A330825D6}"/>
              </a:ext>
            </a:extLst>
          </p:cNvPr>
          <p:cNvSpPr txBox="1"/>
          <p:nvPr/>
        </p:nvSpPr>
        <p:spPr>
          <a:xfrm>
            <a:off x="7791441" y="2422876"/>
            <a:ext cx="424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The parsing process would allocate at least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970B7-8D2A-D83F-0AB7-D035EFA761C7}"/>
              </a:ext>
            </a:extLst>
          </p:cNvPr>
          <p:cNvSpPr txBox="1"/>
          <p:nvPr/>
        </p:nvSpPr>
        <p:spPr>
          <a:xfrm>
            <a:off x="9996945" y="2831585"/>
            <a:ext cx="1377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bytes</a:t>
            </a:r>
            <a:endParaRPr lang="en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EE8EB-D894-CA3A-D00D-9B8CAEF694C1}"/>
              </a:ext>
            </a:extLst>
          </p:cNvPr>
          <p:cNvSpPr txBox="1"/>
          <p:nvPr/>
        </p:nvSpPr>
        <p:spPr>
          <a:xfrm>
            <a:off x="838200" y="13535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xl/worksheets/sheet1.xml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923463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44D2C-B07B-4884-745A-FA8E67242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Easter egg: </a:t>
            </a:r>
            <a:r>
              <a:rPr lang="en-US" dirty="0"/>
              <a:t>out-of-memory </a:t>
            </a:r>
            <a:r>
              <a:rPr lang="en-VN" dirty="0"/>
              <a:t>- Payload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3B126-26D9-2ECE-B56A-B05DB709D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0607"/>
            <a:ext cx="7417788" cy="4247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8BCD5E-BEF9-4230-05D8-371B4E2B62F3}"/>
              </a:ext>
            </a:extLst>
          </p:cNvPr>
          <p:cNvSpPr txBox="1"/>
          <p:nvPr/>
        </p:nvSpPr>
        <p:spPr>
          <a:xfrm>
            <a:off x="8472669" y="3157006"/>
            <a:ext cx="3368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Perl script runs on a Docker container, with 4GB RAM limit.</a:t>
            </a:r>
          </a:p>
          <a:p>
            <a:pPr marL="285750" indent="-285750">
              <a:buFontTx/>
              <a:buChar char="-"/>
            </a:pPr>
            <a:r>
              <a:rPr lang="en-VN" dirty="0"/>
              <a:t>Memory is quickly filled and Disk IO increases for swapping.</a:t>
            </a:r>
          </a:p>
          <a:p>
            <a:pPr marL="285750" indent="-285750">
              <a:buFontTx/>
              <a:buChar char="-"/>
            </a:pPr>
            <a:r>
              <a:rPr lang="en-VN" dirty="0"/>
              <a:t>Unfortunately, the process was killed before it finishes parsing.</a:t>
            </a:r>
          </a:p>
        </p:txBody>
      </p:sp>
    </p:spTree>
    <p:extLst>
      <p:ext uri="{BB962C8B-B14F-4D97-AF65-F5344CB8AC3E}">
        <p14:creationId xmlns:p14="http://schemas.microsoft.com/office/powerpoint/2010/main" val="1332588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901A-8515-33B6-4BAB-D571AE49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Mitigation - 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57E67-70FA-4771-3523-5EBE714CA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367234"/>
          </a:xfrm>
        </p:spPr>
        <p:txBody>
          <a:bodyPr/>
          <a:lstStyle/>
          <a:p>
            <a:pPr marL="0" indent="0">
              <a:buNone/>
            </a:pPr>
            <a:r>
              <a:rPr lang="en-VN" dirty="0"/>
              <a:t>The most suitable action is to issue a patch for the library or use an alternative.</a:t>
            </a:r>
          </a:p>
          <a:p>
            <a:pPr marL="0" indent="0">
              <a:buNone/>
            </a:pPr>
            <a:endParaRPr lang="en-VN" dirty="0"/>
          </a:p>
          <a:p>
            <a:pPr marL="0" indent="0">
              <a:buNone/>
            </a:pPr>
            <a:r>
              <a:rPr lang="en-VN" dirty="0"/>
              <a:t>ParseXLSX is quite limited in configurability. However, fortunately, it allows adding a custom formatter class.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023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901A-8515-33B6-4BAB-D571AE49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Mitigation - RCE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87DAD-9413-26F2-C06E-814F08181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05" y="3015418"/>
            <a:ext cx="6192789" cy="2559792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7D6C0CC5-6021-AB75-A26E-EFAAD3A0C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760" y="6300040"/>
            <a:ext cx="10698480" cy="365125"/>
          </a:xfrm>
        </p:spPr>
        <p:txBody>
          <a:bodyPr/>
          <a:lstStyle/>
          <a:p>
            <a:r>
              <a:rPr lang="en-US" dirty="0"/>
              <a:t>Reference: https://</a:t>
            </a:r>
            <a:r>
              <a:rPr lang="en-US" dirty="0" err="1"/>
              <a:t>web.archive.org</a:t>
            </a:r>
            <a:r>
              <a:rPr lang="en-US" dirty="0"/>
              <a:t>/web/20220709031324/https://c-</a:t>
            </a:r>
            <a:r>
              <a:rPr lang="en-US" dirty="0" err="1"/>
              <a:t>rex.net</a:t>
            </a:r>
            <a:r>
              <a:rPr lang="en-US" dirty="0"/>
              <a:t>/projects/samples/</a:t>
            </a:r>
            <a:r>
              <a:rPr lang="en-US" dirty="0" err="1"/>
              <a:t>ooxml</a:t>
            </a:r>
            <a:r>
              <a:rPr lang="en-US" dirty="0"/>
              <a:t>/e1/Part4/OOXML_P4_DOCX_numFmts_topic_ID0E6KK6.html</a:t>
            </a:r>
            <a:endParaRPr lang="en-V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F76AD2-B6BF-9588-BC44-5FE665623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906424"/>
          </a:xfrm>
        </p:spPr>
        <p:txBody>
          <a:bodyPr/>
          <a:lstStyle/>
          <a:p>
            <a:pPr marL="0" indent="0">
              <a:buNone/>
            </a:pPr>
            <a:r>
              <a:rPr lang="en-VN" dirty="0"/>
              <a:t>Since supported conditions are just numeric comparisons, we can easily write a condition checker instead of throwing into </a:t>
            </a:r>
            <a:r>
              <a:rPr lang="en-V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</a:t>
            </a:r>
          </a:p>
        </p:txBody>
      </p:sp>
    </p:spTree>
    <p:extLst>
      <p:ext uri="{BB962C8B-B14F-4D97-AF65-F5344CB8AC3E}">
        <p14:creationId xmlns:p14="http://schemas.microsoft.com/office/powerpoint/2010/main" val="4136288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901A-8515-33B6-4BAB-D571AE49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Mitigation - XXE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1D095A-D2AA-A19A-6BAA-842AD7A85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17" y="5003435"/>
            <a:ext cx="9969165" cy="1489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3FE442-EFA0-EF38-F8C4-18BAD5670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111" y="2732050"/>
            <a:ext cx="6085777" cy="217230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B293D2B-8CAE-7B20-9267-39EC1EDF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906424"/>
          </a:xfrm>
        </p:spPr>
        <p:txBody>
          <a:bodyPr/>
          <a:lstStyle/>
          <a:p>
            <a:pPr marL="0" indent="0">
              <a:buNone/>
            </a:pPr>
            <a:r>
              <a:rPr lang="en-VN" dirty="0"/>
              <a:t>To read xml files, parser uses </a:t>
            </a:r>
            <a:r>
              <a:rPr lang="en-V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XML::Twig</a:t>
            </a:r>
            <a:r>
              <a:rPr lang="en-VN" dirty="0"/>
              <a:t>. It allows blocking XXE with </a:t>
            </a:r>
            <a:r>
              <a:rPr lang="en-V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no_xxe </a:t>
            </a:r>
            <a:r>
              <a:rPr lang="en-VN" dirty="0"/>
              <a:t>option, but wasn’t used by the parser.</a:t>
            </a:r>
          </a:p>
        </p:txBody>
      </p:sp>
    </p:spTree>
    <p:extLst>
      <p:ext uri="{BB962C8B-B14F-4D97-AF65-F5344CB8AC3E}">
        <p14:creationId xmlns:p14="http://schemas.microsoft.com/office/powerpoint/2010/main" val="1069687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901A-8515-33B6-4BAB-D571AE49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Mitigation - XXE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B293D2B-8CAE-7B20-9267-39EC1EDF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906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dirty="0"/>
              <a:t>This behavior can’t be customized, so the only way is to patch the library itself.</a:t>
            </a:r>
          </a:p>
        </p:txBody>
      </p:sp>
    </p:spTree>
    <p:extLst>
      <p:ext uri="{BB962C8B-B14F-4D97-AF65-F5344CB8AC3E}">
        <p14:creationId xmlns:p14="http://schemas.microsoft.com/office/powerpoint/2010/main" val="2267536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901A-8515-33B6-4BAB-D571AE49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Mitigation - Out-of-memory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B293D2B-8CAE-7B20-9267-39EC1EDF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049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dirty="0"/>
              <a:t>Same goes with XXE, the behavior can’t be customized.</a:t>
            </a:r>
          </a:p>
        </p:txBody>
      </p:sp>
    </p:spTree>
    <p:extLst>
      <p:ext uri="{BB962C8B-B14F-4D97-AF65-F5344CB8AC3E}">
        <p14:creationId xmlns:p14="http://schemas.microsoft.com/office/powerpoint/2010/main" val="1688223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288C5A-ADD1-2F30-D1E6-41D986E39E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VN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55F7F0B-A2DD-C601-67C0-A20C89A1EB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VN" dirty="0"/>
              <a:t>for listening</a:t>
            </a:r>
          </a:p>
        </p:txBody>
      </p:sp>
    </p:spTree>
    <p:extLst>
      <p:ext uri="{BB962C8B-B14F-4D97-AF65-F5344CB8AC3E}">
        <p14:creationId xmlns:p14="http://schemas.microsoft.com/office/powerpoint/2010/main" val="619823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DE946-31B5-C06C-EA92-6CE814F5C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Vulnerable feature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B482D-60F6-94D8-0DA2-31C0E6984485}"/>
              </a:ext>
            </a:extLst>
          </p:cNvPr>
          <p:cNvSpPr txBox="1"/>
          <p:nvPr/>
        </p:nvSpPr>
        <p:spPr>
          <a:xfrm>
            <a:off x="838200" y="1690688"/>
            <a:ext cx="632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Excel supports a feature to specify how a number, date value is displayed using a </a:t>
            </a:r>
            <a:r>
              <a:rPr lang="en-VN" i="1" dirty="0"/>
              <a:t>format string</a:t>
            </a:r>
            <a:endParaRPr lang="en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54273-496B-9247-8BA6-194A31ED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3670"/>
            <a:ext cx="3962400" cy="2832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5097E5-486F-827A-1738-3F3827FE4601}"/>
              </a:ext>
            </a:extLst>
          </p:cNvPr>
          <p:cNvSpPr txBox="1"/>
          <p:nvPr/>
        </p:nvSpPr>
        <p:spPr>
          <a:xfrm>
            <a:off x="1249680" y="5697755"/>
            <a:ext cx="3139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VN" dirty="0"/>
              <a:t>No format string (raw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56834-32A2-A7E6-48D4-1011AF259292}"/>
              </a:ext>
            </a:extLst>
          </p:cNvPr>
          <p:cNvSpPr txBox="1"/>
          <p:nvPr/>
        </p:nvSpPr>
        <p:spPr>
          <a:xfrm>
            <a:off x="7809230" y="5697755"/>
            <a:ext cx="3139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VN" dirty="0"/>
              <a:t>With format string </a:t>
            </a:r>
            <a:r>
              <a:rPr lang="en-VN" dirty="0">
                <a:latin typeface="Consolas" panose="020B0609020204030204" pitchFamily="49" charset="0"/>
                <a:cs typeface="Consolas" panose="020B0609020204030204" pitchFamily="49" charset="0"/>
              </a:rPr>
              <a:t>#0,00#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DEBC1C-1CD2-6880-99D4-E275A657A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100" y="2744470"/>
            <a:ext cx="39497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32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DE946-31B5-C06C-EA92-6CE814F5C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Vulnerable feature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B482D-60F6-94D8-0DA2-31C0E6984485}"/>
              </a:ext>
            </a:extLst>
          </p:cNvPr>
          <p:cNvSpPr txBox="1"/>
          <p:nvPr/>
        </p:nvSpPr>
        <p:spPr>
          <a:xfrm>
            <a:off x="838200" y="1690688"/>
            <a:ext cx="632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Even better, it allows adding (nested) conditions as 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56834-32A2-A7E6-48D4-1011AF259292}"/>
              </a:ext>
            </a:extLst>
          </p:cNvPr>
          <p:cNvSpPr txBox="1"/>
          <p:nvPr/>
        </p:nvSpPr>
        <p:spPr>
          <a:xfrm>
            <a:off x="3369945" y="5697754"/>
            <a:ext cx="5452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VN" dirty="0"/>
              <a:t>With format string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[&lt;1]"too small";[&gt;1]General</a:t>
            </a:r>
            <a:endParaRPr lang="en-V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D19C50-6B42-0E72-BB6F-4B2D58E67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0" y="2475537"/>
            <a:ext cx="3975100" cy="28067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D69E6-14E9-FE62-4430-498460EB3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760" y="6300040"/>
            <a:ext cx="10698480" cy="365125"/>
          </a:xfrm>
        </p:spPr>
        <p:txBody>
          <a:bodyPr/>
          <a:lstStyle/>
          <a:p>
            <a:r>
              <a:rPr lang="en-US" dirty="0"/>
              <a:t>Reference: https://</a:t>
            </a:r>
            <a:r>
              <a:rPr lang="en-US" dirty="0" err="1"/>
              <a:t>web.archive.org</a:t>
            </a:r>
            <a:r>
              <a:rPr lang="en-US" dirty="0"/>
              <a:t>/web/20220709031324/https://c-</a:t>
            </a:r>
            <a:r>
              <a:rPr lang="en-US" dirty="0" err="1"/>
              <a:t>rex.net</a:t>
            </a:r>
            <a:r>
              <a:rPr lang="en-US" dirty="0"/>
              <a:t>/projects/samples/</a:t>
            </a:r>
            <a:r>
              <a:rPr lang="en-US" dirty="0" err="1"/>
              <a:t>ooxml</a:t>
            </a:r>
            <a:r>
              <a:rPr lang="en-US" dirty="0"/>
              <a:t>/e1/Part4/OOXML_P4_DOCX_numFmts_topic_ID0E6KK6.html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116512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38C1-7AEC-B4B2-D4CF-28D01232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Entrypoint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20C1-296C-ABEC-D5BA-737A9ECA0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9661" cy="4351338"/>
          </a:xfrm>
        </p:spPr>
        <p:txBody>
          <a:bodyPr/>
          <a:lstStyle/>
          <a:p>
            <a:r>
              <a:rPr lang="en-VN" dirty="0"/>
              <a:t>Perl 5.30</a:t>
            </a:r>
          </a:p>
          <a:p>
            <a:r>
              <a:rPr lang="en-VN" dirty="0"/>
              <a:t>ParseExcel::ParseXLSX 0.27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671786-4091-B9FF-795F-B6EE7FDD7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429000"/>
            <a:ext cx="10700551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81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517FE-05D1-30D2-0670-247BCDD85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Analyze </a:t>
            </a:r>
            <a:r>
              <a:rPr lang="en-V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</a:t>
            </a:r>
            <a:r>
              <a:rPr lang="en-VN" dirty="0"/>
              <a:t>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E0F472-64B5-EE9C-ECB4-899FD490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3621"/>
            <a:ext cx="4744216" cy="5167312"/>
          </a:xfrm>
          <a:prstGeom prst="rect">
            <a:avLst/>
          </a:prstGeom>
        </p:spPr>
      </p:pic>
      <p:sp>
        <p:nvSpPr>
          <p:cNvPr id="5" name="Right Bracket 4">
            <a:extLst>
              <a:ext uri="{FF2B5EF4-FFF2-40B4-BE49-F238E27FC236}">
                <a16:creationId xmlns:a16="http://schemas.microsoft.com/office/drawing/2014/main" id="{4BEE7C73-AA03-2D32-F1D9-DA1482372971}"/>
              </a:ext>
            </a:extLst>
          </p:cNvPr>
          <p:cNvSpPr/>
          <p:nvPr/>
        </p:nvSpPr>
        <p:spPr>
          <a:xfrm>
            <a:off x="5673586" y="2229910"/>
            <a:ext cx="140805" cy="881039"/>
          </a:xfrm>
          <a:prstGeom prst="righ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BE76F357-06CB-4821-8294-87D43D6D5FE8}"/>
              </a:ext>
            </a:extLst>
          </p:cNvPr>
          <p:cNvSpPr/>
          <p:nvPr/>
        </p:nvSpPr>
        <p:spPr>
          <a:xfrm>
            <a:off x="5673586" y="3306533"/>
            <a:ext cx="140805" cy="2887234"/>
          </a:xfrm>
          <a:prstGeom prst="righ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97CE4-154A-326D-A21C-EFFF09971B11}"/>
              </a:ext>
            </a:extLst>
          </p:cNvPr>
          <p:cNvSpPr txBox="1"/>
          <p:nvPr/>
        </p:nvSpPr>
        <p:spPr>
          <a:xfrm>
            <a:off x="6096000" y="2347263"/>
            <a:ext cx="269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Check file signature, try decrypting if encrypted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07C71-F5E9-FA22-9870-CFD9F3DAB338}"/>
              </a:ext>
            </a:extLst>
          </p:cNvPr>
          <p:cNvSpPr txBox="1"/>
          <p:nvPr/>
        </p:nvSpPr>
        <p:spPr>
          <a:xfrm>
            <a:off x="6095999" y="4178957"/>
            <a:ext cx="2690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Supports many input type:</a:t>
            </a:r>
          </a:p>
          <a:p>
            <a:r>
              <a:rPr lang="en-VN" dirty="0"/>
              <a:t>- file name</a:t>
            </a:r>
          </a:p>
          <a:p>
            <a:r>
              <a:rPr lang="en-VN" dirty="0"/>
              <a:t>- file handle</a:t>
            </a:r>
          </a:p>
          <a:p>
            <a:r>
              <a:rPr lang="en-VN" dirty="0"/>
              <a:t>- file content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D0DF9BC-377E-6BA3-87C9-00C0EE355CCC}"/>
              </a:ext>
            </a:extLst>
          </p:cNvPr>
          <p:cNvSpPr/>
          <p:nvPr/>
        </p:nvSpPr>
        <p:spPr>
          <a:xfrm rot="10800000">
            <a:off x="5673586" y="6343728"/>
            <a:ext cx="140804" cy="91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2D192C-045F-6862-E6C0-4277A6390528}"/>
              </a:ext>
            </a:extLst>
          </p:cNvPr>
          <p:cNvSpPr txBox="1"/>
          <p:nvPr/>
        </p:nvSpPr>
        <p:spPr>
          <a:xfrm>
            <a:off x="6095998" y="6204851"/>
            <a:ext cx="269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Calls </a:t>
            </a:r>
            <a:r>
              <a:rPr lang="en-US" sz="1800" kern="12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_</a:t>
            </a:r>
            <a:r>
              <a:rPr lang="en-US" sz="1800" kern="1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parse_workbook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02920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2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A80-333D-42E8-C32A-5F3B47E49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Analyze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kern="1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arse_workbook</a:t>
            </a:r>
            <a:r>
              <a:rPr lang="en-US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 flow</a:t>
            </a:r>
            <a:r>
              <a:rPr lang="en-US" dirty="0"/>
              <a:t> </a:t>
            </a:r>
            <a:endParaRPr lang="en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1E0A8-A72B-F4DA-688A-446C4D904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7273"/>
            <a:ext cx="4949398" cy="5076690"/>
          </a:xfrm>
          <a:prstGeom prst="rect">
            <a:avLst/>
          </a:prstGeom>
        </p:spPr>
      </p:pic>
      <p:sp>
        <p:nvSpPr>
          <p:cNvPr id="3" name="Right Bracket 2">
            <a:extLst>
              <a:ext uri="{FF2B5EF4-FFF2-40B4-BE49-F238E27FC236}">
                <a16:creationId xmlns:a16="http://schemas.microsoft.com/office/drawing/2014/main" id="{ED44557E-5363-1369-EC14-969002A3A885}"/>
              </a:ext>
            </a:extLst>
          </p:cNvPr>
          <p:cNvSpPr/>
          <p:nvPr/>
        </p:nvSpPr>
        <p:spPr>
          <a:xfrm>
            <a:off x="5955195" y="2034942"/>
            <a:ext cx="140805" cy="1953164"/>
          </a:xfrm>
          <a:prstGeom prst="righ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08D2AED5-346B-1BDF-3C11-67CB9E1DBDD2}"/>
              </a:ext>
            </a:extLst>
          </p:cNvPr>
          <p:cNvSpPr/>
          <p:nvPr/>
        </p:nvSpPr>
        <p:spPr>
          <a:xfrm>
            <a:off x="5955195" y="4241495"/>
            <a:ext cx="140805" cy="2184290"/>
          </a:xfrm>
          <a:prstGeom prst="righ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11C50-6504-14C5-15FF-78ABF2611A1F}"/>
              </a:ext>
            </a:extLst>
          </p:cNvPr>
          <p:cNvSpPr txBox="1"/>
          <p:nvPr/>
        </p:nvSpPr>
        <p:spPr>
          <a:xfrm>
            <a:off x="6263596" y="2688358"/>
            <a:ext cx="3320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Unzip xlsx file, read xml configs and prepare a formatter class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3DC06E-C36E-A95E-29E2-EBBDA22558AA}"/>
              </a:ext>
            </a:extLst>
          </p:cNvPr>
          <p:cNvSpPr txBox="1"/>
          <p:nvPr/>
        </p:nvSpPr>
        <p:spPr>
          <a:xfrm>
            <a:off x="6263596" y="4871975"/>
            <a:ext cx="3320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Prepare some global configs of workbook (cell format, </a:t>
            </a:r>
            <a:r>
              <a:rPr lang="en-VN" i="1" dirty="0"/>
              <a:t>numeric string format</a:t>
            </a:r>
            <a:r>
              <a:rPr lang="en-VN" dirty="0"/>
              <a:t>, styles, etc)</a:t>
            </a:r>
          </a:p>
        </p:txBody>
      </p:sp>
    </p:spTree>
    <p:extLst>
      <p:ext uri="{BB962C8B-B14F-4D97-AF65-F5344CB8AC3E}">
        <p14:creationId xmlns:p14="http://schemas.microsoft.com/office/powerpoint/2010/main" val="390211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A80-333D-42E8-C32A-5F3B47E49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Analyze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kern="1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arse_workbook</a:t>
            </a:r>
            <a:r>
              <a:rPr lang="en-US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 flow</a:t>
            </a:r>
            <a:r>
              <a:rPr lang="en-US" dirty="0"/>
              <a:t> </a:t>
            </a:r>
            <a:endParaRPr lang="en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C5BB4C-685A-7891-DED5-E908FB7F4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5652"/>
            <a:ext cx="5753582" cy="3286696"/>
          </a:xfrm>
          <a:prstGeom prst="rect">
            <a:avLst/>
          </a:prstGeom>
        </p:spPr>
      </p:pic>
      <p:sp>
        <p:nvSpPr>
          <p:cNvPr id="7" name="Right Bracket 6">
            <a:extLst>
              <a:ext uri="{FF2B5EF4-FFF2-40B4-BE49-F238E27FC236}">
                <a16:creationId xmlns:a16="http://schemas.microsoft.com/office/drawing/2014/main" id="{5DBE7BF1-7051-5A91-2D73-3CF041BA70C7}"/>
              </a:ext>
            </a:extLst>
          </p:cNvPr>
          <p:cNvSpPr/>
          <p:nvPr/>
        </p:nvSpPr>
        <p:spPr>
          <a:xfrm>
            <a:off x="6728279" y="1921987"/>
            <a:ext cx="140805" cy="1758910"/>
          </a:xfrm>
          <a:prstGeom prst="righ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801BD-AB9F-559F-A6CC-C916E6A529C4}"/>
              </a:ext>
            </a:extLst>
          </p:cNvPr>
          <p:cNvSpPr txBox="1"/>
          <p:nvPr/>
        </p:nvSpPr>
        <p:spPr>
          <a:xfrm>
            <a:off x="7227836" y="2478276"/>
            <a:ext cx="2836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For each sheet node found, call </a:t>
            </a:r>
            <a:r>
              <a:rPr lang="en-US" sz="1800" kern="12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_</a:t>
            </a:r>
            <a:r>
              <a:rPr lang="en-US" sz="1800" kern="1200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parse_sheet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04312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1925</Words>
  <Application>Microsoft Macintosh PowerPoint</Application>
  <PresentationFormat>Widescreen</PresentationFormat>
  <Paragraphs>261</Paragraphs>
  <Slides>38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Consolas</vt:lpstr>
      <vt:lpstr>Office Theme</vt:lpstr>
      <vt:lpstr>Zero-day vulnerabilities</vt:lpstr>
      <vt:lpstr>Prologue</vt:lpstr>
      <vt:lpstr>Prologue</vt:lpstr>
      <vt:lpstr>Vulnerable feature</vt:lpstr>
      <vt:lpstr>Vulnerable feature</vt:lpstr>
      <vt:lpstr>Entrypoint</vt:lpstr>
      <vt:lpstr>Analyze parse flow</vt:lpstr>
      <vt:lpstr>Analyze _parse_workbook flow </vt:lpstr>
      <vt:lpstr>Analyze _parse_workbook flow </vt:lpstr>
      <vt:lpstr>Analyze _parse_sheet flow </vt:lpstr>
      <vt:lpstr>How it reads cell data</vt:lpstr>
      <vt:lpstr>How it reads cell data</vt:lpstr>
      <vt:lpstr>How it formats cell data - ValFmt </vt:lpstr>
      <vt:lpstr>How it formats cell data – ExcelFmt</vt:lpstr>
      <vt:lpstr>Attack vector</vt:lpstr>
      <vt:lpstr>Why Date type?</vt:lpstr>
      <vt:lpstr>Where’s Perry format string?</vt:lpstr>
      <vt:lpstr>Where’s Perry format string?</vt:lpstr>
      <vt:lpstr>Where’s Perry format string?</vt:lpstr>
      <vt:lpstr>Where’s Perry format string?</vt:lpstr>
      <vt:lpstr>Recap</vt:lpstr>
      <vt:lpstr>Where’s $oCell→{FormatNo}</vt:lpstr>
      <vt:lpstr>Where’s $oBook→{Format}[]→{FmtIdx} </vt:lpstr>
      <vt:lpstr>Where’s $oBook→{FormatStr} </vt:lpstr>
      <vt:lpstr>Final payload</vt:lpstr>
      <vt:lpstr>Final payload</vt:lpstr>
      <vt:lpstr>Final payload</vt:lpstr>
      <vt:lpstr>Easter egg: out-of-memory </vt:lpstr>
      <vt:lpstr>Easter egg: out-of-memory </vt:lpstr>
      <vt:lpstr>Easter egg: out-of-memory </vt:lpstr>
      <vt:lpstr>Easter egg: out-of-memory - Payload</vt:lpstr>
      <vt:lpstr>Easter egg: out-of-memory - Payload</vt:lpstr>
      <vt:lpstr>Mitigation - RCE</vt:lpstr>
      <vt:lpstr>Mitigation - RCE</vt:lpstr>
      <vt:lpstr>Mitigation - XXE</vt:lpstr>
      <vt:lpstr>Mitigation - XXE</vt:lpstr>
      <vt:lpstr>Mitigation - Out-of-memory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code execution</dc:title>
  <dc:creator>Le Dinh Hai</dc:creator>
  <cp:lastModifiedBy>Le Dinh Hai</cp:lastModifiedBy>
  <cp:revision>65</cp:revision>
  <dcterms:created xsi:type="dcterms:W3CDTF">2022-11-09T03:42:22Z</dcterms:created>
  <dcterms:modified xsi:type="dcterms:W3CDTF">2023-03-15T07:03:51Z</dcterms:modified>
</cp:coreProperties>
</file>